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3" r:id="rId8"/>
    <p:sldId id="264" r:id="rId9"/>
    <p:sldId id="265" r:id="rId10"/>
    <p:sldId id="26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118CD36-6F27-48F3-B2E9-5280C501D3EA}" v="158" dt="2024-01-21T17:27:26.7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60" autoAdjust="0"/>
    <p:restoredTop sz="94660"/>
  </p:normalViewPr>
  <p:slideViewPr>
    <p:cSldViewPr snapToGrid="0">
      <p:cViewPr>
        <p:scale>
          <a:sx n="79" d="100"/>
          <a:sy n="79" d="100"/>
        </p:scale>
        <p:origin x="994"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1/21/2024</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1/21/2024</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www.geeksforgeeks.org/ml-feature-scaling-part-2/" TargetMode="External"/><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hyperlink" Target="https://towardsdatascience.com/categorical-feature-encoding-547707acf4e5" TargetMode="External"/><Relationship Id="rId5" Type="http://schemas.openxmlformats.org/officeDocument/2006/relationships/hyperlink" Target="https://www.geeksforgeeks.org/feature-encoding-techniques-machine-learning/" TargetMode="External"/><Relationship Id="rId4" Type="http://schemas.openxmlformats.org/officeDocument/2006/relationships/hyperlink" Target="https://brainalystacademy.com/feature-construc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37A788-CF31-488D-E6F4-485594FD80BB}"/>
              </a:ext>
            </a:extLst>
          </p:cNvPr>
          <p:cNvPicPr>
            <a:picLocks noChangeAspect="1"/>
          </p:cNvPicPr>
          <p:nvPr/>
        </p:nvPicPr>
        <p:blipFill>
          <a:blip r:embed="rId2"/>
          <a:stretch>
            <a:fillRect/>
          </a:stretch>
        </p:blipFill>
        <p:spPr>
          <a:xfrm rot="547173">
            <a:off x="6725017" y="2093001"/>
            <a:ext cx="5734013" cy="4014382"/>
          </a:xfrm>
          <a:prstGeom prst="rect">
            <a:avLst/>
          </a:prstGeom>
        </p:spPr>
      </p:pic>
      <p:sp>
        <p:nvSpPr>
          <p:cNvPr id="2" name="Title 1">
            <a:extLst>
              <a:ext uri="{FF2B5EF4-FFF2-40B4-BE49-F238E27FC236}">
                <a16:creationId xmlns:a16="http://schemas.microsoft.com/office/drawing/2014/main" id="{C25286A3-B337-E95F-EE63-FF44C5DB806C}"/>
              </a:ext>
            </a:extLst>
          </p:cNvPr>
          <p:cNvSpPr>
            <a:spLocks noGrp="1"/>
          </p:cNvSpPr>
          <p:nvPr>
            <p:ph type="ctrTitle"/>
          </p:nvPr>
        </p:nvSpPr>
        <p:spPr>
          <a:xfrm>
            <a:off x="986890" y="548529"/>
            <a:ext cx="10912471" cy="1152558"/>
          </a:xfrm>
        </p:spPr>
        <p:txBody>
          <a:bodyPr>
            <a:normAutofit/>
          </a:bodyPr>
          <a:lstStyle/>
          <a:p>
            <a:r>
              <a:rPr lang="en-US" sz="4500" b="1" i="1" dirty="0"/>
              <a:t> Machine Learning  [Feature Engineering]    </a:t>
            </a:r>
            <a:endParaRPr lang="en-IN" sz="4500" b="1" i="1" dirty="0"/>
          </a:p>
        </p:txBody>
      </p:sp>
      <p:sp>
        <p:nvSpPr>
          <p:cNvPr id="3" name="Subtitle 2">
            <a:extLst>
              <a:ext uri="{FF2B5EF4-FFF2-40B4-BE49-F238E27FC236}">
                <a16:creationId xmlns:a16="http://schemas.microsoft.com/office/drawing/2014/main" id="{C9137F41-2C42-D650-AE1F-AC8FFC320DFD}"/>
              </a:ext>
            </a:extLst>
          </p:cNvPr>
          <p:cNvSpPr>
            <a:spLocks noGrp="1"/>
          </p:cNvSpPr>
          <p:nvPr>
            <p:ph type="subTitle" idx="1"/>
          </p:nvPr>
        </p:nvSpPr>
        <p:spPr>
          <a:xfrm>
            <a:off x="1853380" y="6178655"/>
            <a:ext cx="8485240" cy="518653"/>
          </a:xfrm>
        </p:spPr>
        <p:txBody>
          <a:bodyPr>
            <a:normAutofit/>
          </a:bodyPr>
          <a:lstStyle/>
          <a:p>
            <a:r>
              <a:rPr lang="en-US" b="0" i="0" dirty="0">
                <a:solidFill>
                  <a:srgbClr val="FFFFFF"/>
                </a:solidFill>
                <a:effectLst/>
                <a:latin typeface="Kristen ITC" panose="03050502040202030202" pitchFamily="66" charset="0"/>
              </a:rPr>
              <a:t> exploration into the world of machine learning</a:t>
            </a:r>
            <a:endParaRPr lang="en-IN" dirty="0">
              <a:latin typeface="Kristen ITC" panose="03050502040202030202" pitchFamily="66" charset="0"/>
            </a:endParaRPr>
          </a:p>
        </p:txBody>
      </p:sp>
      <p:pic>
        <p:nvPicPr>
          <p:cNvPr id="12" name="Picture 11">
            <a:extLst>
              <a:ext uri="{FF2B5EF4-FFF2-40B4-BE49-F238E27FC236}">
                <a16:creationId xmlns:a16="http://schemas.microsoft.com/office/drawing/2014/main" id="{00FD6008-9514-A796-5811-EBDEC44A95B6}"/>
              </a:ext>
            </a:extLst>
          </p:cNvPr>
          <p:cNvPicPr>
            <a:picLocks noChangeAspect="1"/>
          </p:cNvPicPr>
          <p:nvPr/>
        </p:nvPicPr>
        <p:blipFill>
          <a:blip r:embed="rId3"/>
          <a:stretch>
            <a:fillRect/>
          </a:stretch>
        </p:blipFill>
        <p:spPr>
          <a:xfrm>
            <a:off x="4027490" y="5393839"/>
            <a:ext cx="949922" cy="949922"/>
          </a:xfrm>
          <a:prstGeom prst="rect">
            <a:avLst/>
          </a:prstGeom>
        </p:spPr>
      </p:pic>
      <p:pic>
        <p:nvPicPr>
          <p:cNvPr id="26" name="Picture 25">
            <a:extLst>
              <a:ext uri="{FF2B5EF4-FFF2-40B4-BE49-F238E27FC236}">
                <a16:creationId xmlns:a16="http://schemas.microsoft.com/office/drawing/2014/main" id="{4CAE8C32-6D3C-BD9F-694A-5D974BC76EF0}"/>
              </a:ext>
            </a:extLst>
          </p:cNvPr>
          <p:cNvPicPr>
            <a:picLocks noChangeAspect="1"/>
          </p:cNvPicPr>
          <p:nvPr/>
        </p:nvPicPr>
        <p:blipFill>
          <a:blip r:embed="rId4"/>
          <a:stretch>
            <a:fillRect/>
          </a:stretch>
        </p:blipFill>
        <p:spPr>
          <a:xfrm>
            <a:off x="77175" y="548529"/>
            <a:ext cx="1339117" cy="1473200"/>
          </a:xfrm>
          <a:prstGeom prst="rect">
            <a:avLst/>
          </a:prstGeom>
        </p:spPr>
      </p:pic>
      <p:pic>
        <p:nvPicPr>
          <p:cNvPr id="4" name="Picture 3">
            <a:extLst>
              <a:ext uri="{FF2B5EF4-FFF2-40B4-BE49-F238E27FC236}">
                <a16:creationId xmlns:a16="http://schemas.microsoft.com/office/drawing/2014/main" id="{AB7E6745-4E4B-CB1E-19BF-9FDE29D6ACAC}"/>
              </a:ext>
            </a:extLst>
          </p:cNvPr>
          <p:cNvPicPr>
            <a:picLocks noChangeAspect="1"/>
          </p:cNvPicPr>
          <p:nvPr/>
        </p:nvPicPr>
        <p:blipFill>
          <a:blip r:embed="rId4"/>
          <a:stretch>
            <a:fillRect/>
          </a:stretch>
        </p:blipFill>
        <p:spPr>
          <a:xfrm>
            <a:off x="1853380" y="5896102"/>
            <a:ext cx="874351" cy="961898"/>
          </a:xfrm>
          <a:prstGeom prst="rect">
            <a:avLst/>
          </a:prstGeom>
        </p:spPr>
      </p:pic>
    </p:spTree>
    <p:extLst>
      <p:ext uri="{BB962C8B-B14F-4D97-AF65-F5344CB8AC3E}">
        <p14:creationId xmlns:p14="http://schemas.microsoft.com/office/powerpoint/2010/main" val="17864345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EA8B5A8-0D07-A319-4262-E0AA3797F5AB}"/>
              </a:ext>
            </a:extLst>
          </p:cNvPr>
          <p:cNvPicPr>
            <a:picLocks noChangeAspect="1"/>
          </p:cNvPicPr>
          <p:nvPr/>
        </p:nvPicPr>
        <p:blipFill>
          <a:blip r:embed="rId2"/>
          <a:stretch>
            <a:fillRect/>
          </a:stretch>
        </p:blipFill>
        <p:spPr>
          <a:xfrm>
            <a:off x="-585020" y="902109"/>
            <a:ext cx="6263149" cy="5643716"/>
          </a:xfrm>
          <a:prstGeom prst="rect">
            <a:avLst/>
          </a:prstGeom>
        </p:spPr>
      </p:pic>
      <p:pic>
        <p:nvPicPr>
          <p:cNvPr id="11" name="Picture 10">
            <a:extLst>
              <a:ext uri="{FF2B5EF4-FFF2-40B4-BE49-F238E27FC236}">
                <a16:creationId xmlns:a16="http://schemas.microsoft.com/office/drawing/2014/main" id="{D0BDE7F9-A985-80FC-18F9-A92B218E3A9E}"/>
              </a:ext>
            </a:extLst>
          </p:cNvPr>
          <p:cNvPicPr>
            <a:picLocks noChangeAspect="1"/>
          </p:cNvPicPr>
          <p:nvPr/>
        </p:nvPicPr>
        <p:blipFill>
          <a:blip r:embed="rId3"/>
          <a:stretch>
            <a:fillRect/>
          </a:stretch>
        </p:blipFill>
        <p:spPr>
          <a:xfrm>
            <a:off x="1" y="0"/>
            <a:ext cx="2854526" cy="1651819"/>
          </a:xfrm>
          <a:prstGeom prst="rect">
            <a:avLst/>
          </a:prstGeom>
        </p:spPr>
      </p:pic>
      <p:pic>
        <p:nvPicPr>
          <p:cNvPr id="12" name="Picture 11">
            <a:extLst>
              <a:ext uri="{FF2B5EF4-FFF2-40B4-BE49-F238E27FC236}">
                <a16:creationId xmlns:a16="http://schemas.microsoft.com/office/drawing/2014/main" id="{C740E064-C7B1-FBC9-BF0C-B5FBC501DD3B}"/>
              </a:ext>
            </a:extLst>
          </p:cNvPr>
          <p:cNvPicPr>
            <a:picLocks noChangeAspect="1"/>
          </p:cNvPicPr>
          <p:nvPr/>
        </p:nvPicPr>
        <p:blipFill>
          <a:blip r:embed="rId3"/>
          <a:stretch>
            <a:fillRect/>
          </a:stretch>
        </p:blipFill>
        <p:spPr>
          <a:xfrm>
            <a:off x="8111613" y="185403"/>
            <a:ext cx="2595716" cy="1502054"/>
          </a:xfrm>
          <a:prstGeom prst="rect">
            <a:avLst/>
          </a:prstGeom>
        </p:spPr>
      </p:pic>
      <p:pic>
        <p:nvPicPr>
          <p:cNvPr id="13" name="Picture 12">
            <a:extLst>
              <a:ext uri="{FF2B5EF4-FFF2-40B4-BE49-F238E27FC236}">
                <a16:creationId xmlns:a16="http://schemas.microsoft.com/office/drawing/2014/main" id="{D4C3CC16-D3EC-1C8A-222F-215B5D9F47DE}"/>
              </a:ext>
            </a:extLst>
          </p:cNvPr>
          <p:cNvPicPr>
            <a:picLocks noChangeAspect="1"/>
          </p:cNvPicPr>
          <p:nvPr/>
        </p:nvPicPr>
        <p:blipFill>
          <a:blip r:embed="rId3"/>
          <a:stretch>
            <a:fillRect/>
          </a:stretch>
        </p:blipFill>
        <p:spPr>
          <a:xfrm>
            <a:off x="5818951" y="-1"/>
            <a:ext cx="2854526" cy="1651819"/>
          </a:xfrm>
          <a:prstGeom prst="rect">
            <a:avLst/>
          </a:prstGeom>
        </p:spPr>
      </p:pic>
      <p:pic>
        <p:nvPicPr>
          <p:cNvPr id="14" name="Picture 13">
            <a:extLst>
              <a:ext uri="{FF2B5EF4-FFF2-40B4-BE49-F238E27FC236}">
                <a16:creationId xmlns:a16="http://schemas.microsoft.com/office/drawing/2014/main" id="{EBF418C2-15D0-1DB4-0D84-CD292CC5D09C}"/>
              </a:ext>
            </a:extLst>
          </p:cNvPr>
          <p:cNvPicPr>
            <a:picLocks noChangeAspect="1"/>
          </p:cNvPicPr>
          <p:nvPr/>
        </p:nvPicPr>
        <p:blipFill>
          <a:blip r:embed="rId3"/>
          <a:stretch>
            <a:fillRect/>
          </a:stretch>
        </p:blipFill>
        <p:spPr>
          <a:xfrm>
            <a:off x="2684207" y="76200"/>
            <a:ext cx="2854526" cy="1651819"/>
          </a:xfrm>
          <a:prstGeom prst="rect">
            <a:avLst/>
          </a:prstGeom>
        </p:spPr>
      </p:pic>
      <p:pic>
        <p:nvPicPr>
          <p:cNvPr id="24" name="Picture 23">
            <a:extLst>
              <a:ext uri="{FF2B5EF4-FFF2-40B4-BE49-F238E27FC236}">
                <a16:creationId xmlns:a16="http://schemas.microsoft.com/office/drawing/2014/main" id="{82FB5394-893E-F297-4AD4-B2E75550BF18}"/>
              </a:ext>
            </a:extLst>
          </p:cNvPr>
          <p:cNvPicPr>
            <a:picLocks noChangeAspect="1"/>
          </p:cNvPicPr>
          <p:nvPr/>
        </p:nvPicPr>
        <p:blipFill>
          <a:blip r:embed="rId3"/>
          <a:stretch>
            <a:fillRect/>
          </a:stretch>
        </p:blipFill>
        <p:spPr>
          <a:xfrm>
            <a:off x="9507793" y="25804"/>
            <a:ext cx="2952848" cy="1651819"/>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25" name="TextBox 24">
            <a:extLst>
              <a:ext uri="{FF2B5EF4-FFF2-40B4-BE49-F238E27FC236}">
                <a16:creationId xmlns:a16="http://schemas.microsoft.com/office/drawing/2014/main" id="{925B742E-64AD-3C06-99C1-BE3D063D33D4}"/>
              </a:ext>
            </a:extLst>
          </p:cNvPr>
          <p:cNvSpPr txBox="1"/>
          <p:nvPr/>
        </p:nvSpPr>
        <p:spPr>
          <a:xfrm>
            <a:off x="4947212" y="1811417"/>
            <a:ext cx="6328802" cy="6017032"/>
          </a:xfrm>
          <a:prstGeom prst="rect">
            <a:avLst/>
          </a:prstGeom>
          <a:noFill/>
        </p:spPr>
        <p:txBody>
          <a:bodyPr wrap="square" rtlCol="0">
            <a:spAutoFit/>
          </a:bodyPr>
          <a:lstStyle/>
          <a:p>
            <a:pPr marL="285750" indent="-285750">
              <a:buFont typeface="Wingdings" panose="05000000000000000000" pitchFamily="2" charset="2"/>
              <a:buChar char="Ø"/>
            </a:pPr>
            <a:r>
              <a:rPr lang="en-US" sz="2300" b="0" i="0" dirty="0">
                <a:solidFill>
                  <a:srgbClr val="D1D5DB"/>
                </a:solidFill>
                <a:effectLst/>
                <a:latin typeface="Script MT Bold" panose="03040602040607080904" pitchFamily="66" charset="0"/>
              </a:rPr>
              <a:t>Check out these ML journey Boosters   …… </a:t>
            </a:r>
            <a:r>
              <a:rPr lang="en-US" sz="2300" b="0" i="0" dirty="0">
                <a:solidFill>
                  <a:srgbClr val="D1D5DB"/>
                </a:solidFill>
                <a:effectLst/>
                <a:latin typeface="Script MT Bold" panose="03040602040607080904" pitchFamily="66" charset="0"/>
                <a:sym typeface="Wingdings" panose="05000000000000000000" pitchFamily="2" charset="2"/>
              </a:rPr>
              <a:t> </a:t>
            </a:r>
            <a:endParaRPr lang="en-US" sz="2300" b="0" i="0" dirty="0">
              <a:solidFill>
                <a:srgbClr val="D1D5DB"/>
              </a:solidFill>
              <a:effectLst/>
              <a:latin typeface="Script MT Bold" panose="03040602040607080904" pitchFamily="66" charset="0"/>
            </a:endParaRPr>
          </a:p>
          <a:p>
            <a:pPr marL="285750" indent="-285750">
              <a:buFont typeface="Wingdings" panose="05000000000000000000" pitchFamily="2" charset="2"/>
              <a:buChar char="Ø"/>
            </a:pPr>
            <a:endParaRPr lang="en-US" sz="2000" dirty="0">
              <a:solidFill>
                <a:srgbClr val="D1D5DB"/>
              </a:solidFill>
              <a:latin typeface="Script MT Bold" panose="03040602040607080904" pitchFamily="66" charset="0"/>
            </a:endParaRPr>
          </a:p>
          <a:p>
            <a:pPr marL="285750" indent="-285750">
              <a:buFont typeface="Wingdings" panose="05000000000000000000" pitchFamily="2" charset="2"/>
              <a:buChar char="v"/>
            </a:pPr>
            <a:r>
              <a:rPr lang="en-US" b="0" i="0" dirty="0">
                <a:solidFill>
                  <a:srgbClr val="CCAEE8"/>
                </a:solidFill>
                <a:effectLst/>
                <a:latin typeface="Söhne"/>
                <a:hlinkClick r:id="rId4">
                  <a:extLst>
                    <a:ext uri="{A12FA001-AC4F-418D-AE19-62706E023703}">
                      <ahyp:hlinkClr xmlns:ahyp="http://schemas.microsoft.com/office/drawing/2018/hyperlinkcolor" val="tx"/>
                    </a:ext>
                  </a:extLst>
                </a:hlinkClick>
              </a:rPr>
              <a:t>Feature Construction Techniques </a:t>
            </a:r>
          </a:p>
          <a:p>
            <a:r>
              <a:rPr lang="en-US" b="0" i="0" dirty="0">
                <a:solidFill>
                  <a:schemeClr val="accent4">
                    <a:lumMod val="60000"/>
                    <a:lumOff val="40000"/>
                  </a:schemeClr>
                </a:solidFill>
                <a:effectLst/>
                <a:latin typeface="Söhne"/>
                <a:hlinkClick r:id="rId4">
                  <a:extLst>
                    <a:ext uri="{A12FA001-AC4F-418D-AE19-62706E023703}">
                      <ahyp:hlinkClr xmlns:ahyp="http://schemas.microsoft.com/office/drawing/2018/hyperlinkcolor" val="tx"/>
                    </a:ext>
                  </a:extLst>
                </a:hlinkClick>
              </a:rPr>
              <a:t>  </a:t>
            </a:r>
            <a:endParaRPr lang="en-US" b="0" i="0" dirty="0">
              <a:solidFill>
                <a:schemeClr val="accent4">
                  <a:lumMod val="60000"/>
                  <a:lumOff val="40000"/>
                </a:schemeClr>
              </a:solidFill>
              <a:effectLst/>
              <a:latin typeface="Söhne"/>
            </a:endParaRPr>
          </a:p>
          <a:p>
            <a:pPr marL="285750" indent="-285750">
              <a:buFont typeface="Wingdings" panose="05000000000000000000" pitchFamily="2" charset="2"/>
              <a:buChar char="v"/>
            </a:pPr>
            <a:r>
              <a:rPr lang="en-US" b="0" i="0" dirty="0">
                <a:solidFill>
                  <a:srgbClr val="D1D5DB"/>
                </a:solidFill>
                <a:effectLst/>
                <a:latin typeface="Söhne"/>
                <a:hlinkClick r:id="rId5"/>
              </a:rPr>
              <a:t>Feature Encoding Techniques</a:t>
            </a:r>
            <a:endParaRPr lang="en-US" b="0" i="0" dirty="0">
              <a:solidFill>
                <a:srgbClr val="D1D5DB"/>
              </a:solidFill>
              <a:effectLst/>
              <a:latin typeface="Söhne"/>
            </a:endParaRPr>
          </a:p>
          <a:p>
            <a:pPr marL="285750" indent="-285750">
              <a:buFont typeface="Wingdings" panose="05000000000000000000" pitchFamily="2" charset="2"/>
              <a:buChar char="v"/>
            </a:pPr>
            <a:endParaRPr lang="en-US" dirty="0">
              <a:solidFill>
                <a:srgbClr val="D1D5DB"/>
              </a:solidFill>
              <a:latin typeface="Söhne"/>
            </a:endParaRPr>
          </a:p>
          <a:p>
            <a:pPr marL="285750" indent="-285750">
              <a:buFont typeface="Wingdings" panose="05000000000000000000" pitchFamily="2" charset="2"/>
              <a:buChar char="v"/>
            </a:pPr>
            <a:r>
              <a:rPr lang="en-US" b="0" i="0" dirty="0">
                <a:solidFill>
                  <a:srgbClr val="D1D5DB"/>
                </a:solidFill>
                <a:effectLst/>
                <a:latin typeface="Söhne"/>
                <a:hlinkClick r:id="rId6"/>
              </a:rPr>
              <a:t>Nominal / Ordinal Encoding Techniques</a:t>
            </a:r>
            <a:endParaRPr lang="en-US" b="0" i="0" dirty="0">
              <a:solidFill>
                <a:srgbClr val="D1D5DB"/>
              </a:solidFill>
              <a:effectLst/>
              <a:latin typeface="Söhne"/>
            </a:endParaRPr>
          </a:p>
          <a:p>
            <a:endParaRPr lang="en-US" b="0" i="0" dirty="0">
              <a:solidFill>
                <a:srgbClr val="D1D5DB"/>
              </a:solidFill>
              <a:effectLst/>
              <a:latin typeface="Söhne"/>
            </a:endParaRPr>
          </a:p>
          <a:p>
            <a:pPr marL="285750" indent="-285750">
              <a:buFont typeface="Wingdings" panose="05000000000000000000" pitchFamily="2" charset="2"/>
              <a:buChar char="v"/>
            </a:pPr>
            <a:r>
              <a:rPr lang="en-US" b="0" i="0" dirty="0">
                <a:solidFill>
                  <a:srgbClr val="D1D5DB"/>
                </a:solidFill>
                <a:effectLst/>
                <a:latin typeface="Söhne"/>
                <a:hlinkClick r:id="rId7"/>
              </a:rPr>
              <a:t>Feature Scaling Techniques</a:t>
            </a:r>
            <a:endParaRPr lang="en-US" b="0" i="0" dirty="0">
              <a:solidFill>
                <a:srgbClr val="D1D5DB"/>
              </a:solidFill>
              <a:effectLst/>
              <a:latin typeface="Söhne"/>
            </a:endParaRPr>
          </a:p>
          <a:p>
            <a:pPr marL="285750" indent="-285750">
              <a:buFont typeface="Wingdings" panose="05000000000000000000" pitchFamily="2" charset="2"/>
              <a:buChar char="v"/>
            </a:pPr>
            <a:endParaRPr lang="en-US" dirty="0">
              <a:solidFill>
                <a:srgbClr val="D1D5DB"/>
              </a:solidFill>
              <a:latin typeface="Söhne"/>
            </a:endParaRPr>
          </a:p>
          <a:p>
            <a:pPr marL="285750" indent="-285750">
              <a:buFont typeface="Wingdings" panose="05000000000000000000" pitchFamily="2" charset="2"/>
              <a:buChar char="v"/>
            </a:pPr>
            <a:endParaRPr lang="en-US" b="0" i="0" dirty="0">
              <a:solidFill>
                <a:srgbClr val="D1D5DB"/>
              </a:solidFill>
              <a:effectLst/>
              <a:latin typeface="Söhne"/>
            </a:endParaRPr>
          </a:p>
          <a:p>
            <a:pPr marL="285750" indent="-285750">
              <a:buFont typeface="Wingdings" panose="05000000000000000000" pitchFamily="2" charset="2"/>
              <a:buChar char="v"/>
            </a:pPr>
            <a:endParaRPr lang="en-US" b="0" i="0" dirty="0">
              <a:solidFill>
                <a:srgbClr val="D1D5DB"/>
              </a:solidFill>
              <a:effectLst/>
              <a:latin typeface="Söhne"/>
            </a:endParaRPr>
          </a:p>
          <a:p>
            <a:pPr marL="285750" indent="-285750">
              <a:buFont typeface="Wingdings" panose="05000000000000000000" pitchFamily="2" charset="2"/>
              <a:buChar char="Ø"/>
            </a:pPr>
            <a:endParaRPr lang="en-US" dirty="0">
              <a:solidFill>
                <a:srgbClr val="D1D5DB"/>
              </a:solidFill>
              <a:latin typeface="Söhne"/>
            </a:endParaRPr>
          </a:p>
          <a:p>
            <a:pPr marL="285750" indent="-285750">
              <a:buFont typeface="Wingdings" panose="05000000000000000000" pitchFamily="2" charset="2"/>
              <a:buChar char="Ø"/>
            </a:pPr>
            <a:endParaRPr lang="en-US" b="0" i="0" dirty="0">
              <a:solidFill>
                <a:srgbClr val="D1D5DB"/>
              </a:solidFill>
              <a:effectLst/>
              <a:latin typeface="Söhne"/>
            </a:endParaRPr>
          </a:p>
          <a:p>
            <a:pPr marL="285750" indent="-285750">
              <a:buFont typeface="Wingdings" panose="05000000000000000000" pitchFamily="2" charset="2"/>
              <a:buChar char="Ø"/>
            </a:pPr>
            <a:endParaRPr lang="en-US" dirty="0">
              <a:solidFill>
                <a:srgbClr val="D1D5DB"/>
              </a:solidFill>
              <a:latin typeface="Söhne"/>
            </a:endParaRPr>
          </a:p>
          <a:p>
            <a:pPr marL="285750" indent="-285750">
              <a:buFont typeface="Wingdings" panose="05000000000000000000" pitchFamily="2" charset="2"/>
              <a:buChar char="Ø"/>
            </a:pPr>
            <a:endParaRPr lang="en-US" b="0" i="0" dirty="0">
              <a:solidFill>
                <a:srgbClr val="D1D5DB"/>
              </a:solidFill>
              <a:effectLst/>
              <a:latin typeface="Söhne"/>
            </a:endParaRPr>
          </a:p>
          <a:p>
            <a:pPr marL="285750" indent="-285750">
              <a:buFont typeface="Wingdings" panose="05000000000000000000" pitchFamily="2" charset="2"/>
              <a:buChar char="Ø"/>
            </a:pPr>
            <a:endParaRPr lang="en-US" dirty="0">
              <a:solidFill>
                <a:srgbClr val="D1D5DB"/>
              </a:solidFill>
              <a:latin typeface="Söhne"/>
            </a:endParaRPr>
          </a:p>
          <a:p>
            <a:pPr marL="285750" indent="-285750">
              <a:buFont typeface="Wingdings" panose="05000000000000000000" pitchFamily="2" charset="2"/>
              <a:buChar char="Ø"/>
            </a:pPr>
            <a:endParaRPr lang="en-US" b="0" i="0" dirty="0">
              <a:solidFill>
                <a:srgbClr val="D1D5DB"/>
              </a:solidFill>
              <a:effectLst/>
              <a:latin typeface="Söhne"/>
            </a:endParaRPr>
          </a:p>
          <a:p>
            <a:pPr marL="285750" indent="-285750">
              <a:buFont typeface="Wingdings" panose="05000000000000000000" pitchFamily="2" charset="2"/>
              <a:buChar char="Ø"/>
            </a:pPr>
            <a:endParaRPr lang="en-US" dirty="0">
              <a:solidFill>
                <a:srgbClr val="D1D5DB"/>
              </a:solidFill>
              <a:latin typeface="Söhne"/>
            </a:endParaRPr>
          </a:p>
          <a:p>
            <a:pPr marL="285750" indent="-285750">
              <a:buFont typeface="Wingdings" panose="05000000000000000000" pitchFamily="2" charset="2"/>
              <a:buChar char="Ø"/>
            </a:pPr>
            <a:endParaRPr lang="en-US" b="0" i="0" dirty="0">
              <a:solidFill>
                <a:srgbClr val="D1D5DB"/>
              </a:solidFill>
              <a:effectLst/>
              <a:latin typeface="Söhne"/>
            </a:endParaRPr>
          </a:p>
          <a:p>
            <a:pPr marL="285750" indent="-285750">
              <a:buFont typeface="Wingdings" panose="05000000000000000000" pitchFamily="2" charset="2"/>
              <a:buChar char="Ø"/>
            </a:pPr>
            <a:r>
              <a:rPr lang="en-US" b="0" i="0" dirty="0">
                <a:solidFill>
                  <a:srgbClr val="D1D5DB"/>
                </a:solidFill>
                <a:effectLst/>
                <a:latin typeface="Söhne"/>
              </a:rPr>
              <a:t> </a:t>
            </a:r>
            <a:endParaRPr lang="en-IN" dirty="0"/>
          </a:p>
        </p:txBody>
      </p:sp>
    </p:spTree>
    <p:extLst>
      <p:ext uri="{BB962C8B-B14F-4D97-AF65-F5344CB8AC3E}">
        <p14:creationId xmlns:p14="http://schemas.microsoft.com/office/powerpoint/2010/main" val="473560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C58F642-45C9-D70A-8AFD-D90BD4DE8527}"/>
              </a:ext>
            </a:extLst>
          </p:cNvPr>
          <p:cNvPicPr>
            <a:picLocks noGrp="1" noChangeAspect="1"/>
          </p:cNvPicPr>
          <p:nvPr>
            <p:ph idx="1"/>
          </p:nvPr>
        </p:nvPicPr>
        <p:blipFill>
          <a:blip r:embed="rId2"/>
          <a:stretch>
            <a:fillRect/>
          </a:stretch>
        </p:blipFill>
        <p:spPr>
          <a:xfrm>
            <a:off x="8877407" y="2830933"/>
            <a:ext cx="3649662" cy="3649662"/>
          </a:xfrm>
        </p:spPr>
      </p:pic>
      <p:sp>
        <p:nvSpPr>
          <p:cNvPr id="6" name="TextBox 5">
            <a:extLst>
              <a:ext uri="{FF2B5EF4-FFF2-40B4-BE49-F238E27FC236}">
                <a16:creationId xmlns:a16="http://schemas.microsoft.com/office/drawing/2014/main" id="{4A3602A7-585A-B7DE-A3D4-8F4A379F9177}"/>
              </a:ext>
            </a:extLst>
          </p:cNvPr>
          <p:cNvSpPr txBox="1"/>
          <p:nvPr/>
        </p:nvSpPr>
        <p:spPr>
          <a:xfrm>
            <a:off x="934720" y="373626"/>
            <a:ext cx="10539525" cy="646331"/>
          </a:xfrm>
          <a:prstGeom prst="rect">
            <a:avLst/>
          </a:prstGeom>
          <a:noFill/>
        </p:spPr>
        <p:txBody>
          <a:bodyPr wrap="square" rtlCol="0">
            <a:spAutoFit/>
          </a:bodyPr>
          <a:lstStyle/>
          <a:p>
            <a:r>
              <a:rPr lang="en-US" sz="3600" dirty="0"/>
              <a:t>    History Of Machine Learning</a:t>
            </a:r>
            <a:endParaRPr lang="en-IN" sz="3600" dirty="0"/>
          </a:p>
        </p:txBody>
      </p:sp>
      <p:sp>
        <p:nvSpPr>
          <p:cNvPr id="7" name="TextBox 6">
            <a:extLst>
              <a:ext uri="{FF2B5EF4-FFF2-40B4-BE49-F238E27FC236}">
                <a16:creationId xmlns:a16="http://schemas.microsoft.com/office/drawing/2014/main" id="{252210BA-5F81-1BB8-A320-1E366B117F4A}"/>
              </a:ext>
            </a:extLst>
          </p:cNvPr>
          <p:cNvSpPr txBox="1"/>
          <p:nvPr/>
        </p:nvSpPr>
        <p:spPr>
          <a:xfrm>
            <a:off x="560438" y="1644788"/>
            <a:ext cx="9438968" cy="938719"/>
          </a:xfrm>
          <a:prstGeom prst="rect">
            <a:avLst/>
          </a:prstGeom>
          <a:noFill/>
        </p:spPr>
        <p:txBody>
          <a:bodyPr wrap="square" rtlCol="0">
            <a:spAutoFit/>
          </a:bodyPr>
          <a:lstStyle/>
          <a:p>
            <a:pPr marL="342900" indent="-342900">
              <a:buFont typeface="Arial" panose="020B0604020202020204" pitchFamily="34" charset="0"/>
              <a:buChar char="•"/>
            </a:pPr>
            <a:r>
              <a:rPr lang="en-US" sz="1900" b="1" i="0" dirty="0">
                <a:solidFill>
                  <a:srgbClr val="D1D5DB"/>
                </a:solidFill>
                <a:effectLst/>
                <a:latin typeface="Söhne"/>
              </a:rPr>
              <a:t>Definition </a:t>
            </a:r>
            <a:r>
              <a:rPr lang="en-US" b="0" i="1" dirty="0">
                <a:solidFill>
                  <a:srgbClr val="D1D5DB"/>
                </a:solidFill>
                <a:effectLst/>
                <a:latin typeface="Söhne"/>
              </a:rPr>
              <a:t>:-    </a:t>
            </a:r>
            <a:r>
              <a:rPr lang="en-US" dirty="0">
                <a:solidFill>
                  <a:srgbClr val="D1D5DB"/>
                </a:solidFill>
                <a:latin typeface="Söhne"/>
              </a:rPr>
              <a:t>Machine Learning is a subset of Artificial Intelligence that focuses on developing algorithms and models that enable computers to learn from data and make intelligent decisions without being explicitly programmed</a:t>
            </a:r>
            <a:r>
              <a:rPr lang="en-US" b="0" i="0" dirty="0">
                <a:solidFill>
                  <a:srgbClr val="D1D5DB"/>
                </a:solidFill>
                <a:effectLst/>
                <a:latin typeface="Söhne"/>
              </a:rPr>
              <a:t>.</a:t>
            </a:r>
            <a:endParaRPr lang="en-IN" dirty="0"/>
          </a:p>
        </p:txBody>
      </p:sp>
      <p:sp>
        <p:nvSpPr>
          <p:cNvPr id="8" name="TextBox 7">
            <a:extLst>
              <a:ext uri="{FF2B5EF4-FFF2-40B4-BE49-F238E27FC236}">
                <a16:creationId xmlns:a16="http://schemas.microsoft.com/office/drawing/2014/main" id="{C167D932-32B4-07CB-0590-C6E1DF651844}"/>
              </a:ext>
            </a:extLst>
          </p:cNvPr>
          <p:cNvSpPr txBox="1"/>
          <p:nvPr/>
        </p:nvSpPr>
        <p:spPr>
          <a:xfrm>
            <a:off x="6096000" y="935697"/>
            <a:ext cx="4876800" cy="477054"/>
          </a:xfrm>
          <a:prstGeom prst="rect">
            <a:avLst/>
          </a:prstGeom>
          <a:noFill/>
        </p:spPr>
        <p:txBody>
          <a:bodyPr wrap="square" rtlCol="0">
            <a:spAutoFit/>
          </a:bodyPr>
          <a:lstStyle/>
          <a:p>
            <a:r>
              <a:rPr lang="en-US" sz="2500" dirty="0">
                <a:latin typeface="Chiller" panose="04020404031007020602" pitchFamily="82" charset="0"/>
              </a:rPr>
              <a:t>( A journey through the Time Line )</a:t>
            </a:r>
            <a:endParaRPr lang="en-IN" sz="2500" dirty="0">
              <a:latin typeface="Chiller" panose="04020404031007020602" pitchFamily="82" charset="0"/>
            </a:endParaRPr>
          </a:p>
        </p:txBody>
      </p:sp>
      <p:sp>
        <p:nvSpPr>
          <p:cNvPr id="9" name="TextBox 8">
            <a:extLst>
              <a:ext uri="{FF2B5EF4-FFF2-40B4-BE49-F238E27FC236}">
                <a16:creationId xmlns:a16="http://schemas.microsoft.com/office/drawing/2014/main" id="{388F0F21-1E22-847F-C734-CE35F0918931}"/>
              </a:ext>
            </a:extLst>
          </p:cNvPr>
          <p:cNvSpPr txBox="1"/>
          <p:nvPr/>
        </p:nvSpPr>
        <p:spPr>
          <a:xfrm>
            <a:off x="560438" y="2830933"/>
            <a:ext cx="9438968" cy="646331"/>
          </a:xfrm>
          <a:prstGeom prst="rect">
            <a:avLst/>
          </a:prstGeom>
          <a:noFill/>
        </p:spPr>
        <p:txBody>
          <a:bodyPr wrap="square" rtlCol="0">
            <a:spAutoFit/>
          </a:bodyPr>
          <a:lstStyle/>
          <a:p>
            <a:pPr marL="342900" indent="-342900">
              <a:buFont typeface="Arial" panose="020B0604020202020204" pitchFamily="34" charset="0"/>
              <a:buChar char="•"/>
            </a:pPr>
            <a:r>
              <a:rPr lang="en-US" b="0" i="0" dirty="0">
                <a:solidFill>
                  <a:srgbClr val="D1D5DB"/>
                </a:solidFill>
                <a:effectLst/>
                <a:latin typeface="Söhne"/>
              </a:rPr>
              <a:t>The term “</a:t>
            </a:r>
            <a:r>
              <a:rPr lang="en-US" dirty="0">
                <a:solidFill>
                  <a:srgbClr val="D1D5DB"/>
                </a:solidFill>
                <a:latin typeface="Söhne"/>
              </a:rPr>
              <a:t>M</a:t>
            </a:r>
            <a:r>
              <a:rPr lang="en-US" b="0" i="0" dirty="0">
                <a:solidFill>
                  <a:srgbClr val="D1D5DB"/>
                </a:solidFill>
                <a:effectLst/>
                <a:latin typeface="Söhne"/>
              </a:rPr>
              <a:t>achine Learning" was coined by Arthur Samuel. Arthur Samuel was an American computer scientist and a pioneer in the field of artificial intelligence. </a:t>
            </a:r>
            <a:endParaRPr lang="en-IN" dirty="0"/>
          </a:p>
        </p:txBody>
      </p:sp>
      <p:pic>
        <p:nvPicPr>
          <p:cNvPr id="20" name="Picture 19">
            <a:extLst>
              <a:ext uri="{FF2B5EF4-FFF2-40B4-BE49-F238E27FC236}">
                <a16:creationId xmlns:a16="http://schemas.microsoft.com/office/drawing/2014/main" id="{DB05D91E-A684-E344-34C9-4C781220581A}"/>
              </a:ext>
            </a:extLst>
          </p:cNvPr>
          <p:cNvPicPr>
            <a:picLocks noChangeAspect="1"/>
          </p:cNvPicPr>
          <p:nvPr/>
        </p:nvPicPr>
        <p:blipFill>
          <a:blip r:embed="rId3"/>
          <a:stretch>
            <a:fillRect/>
          </a:stretch>
        </p:blipFill>
        <p:spPr>
          <a:xfrm>
            <a:off x="4355690" y="3082428"/>
            <a:ext cx="6169239" cy="4092559"/>
          </a:xfrm>
          <a:prstGeom prst="rect">
            <a:avLst/>
          </a:prstGeom>
        </p:spPr>
      </p:pic>
      <p:sp>
        <p:nvSpPr>
          <p:cNvPr id="21" name="TextBox 20">
            <a:extLst>
              <a:ext uri="{FF2B5EF4-FFF2-40B4-BE49-F238E27FC236}">
                <a16:creationId xmlns:a16="http://schemas.microsoft.com/office/drawing/2014/main" id="{AFDFC758-BD6A-4FA2-9BF3-B6316B9F606A}"/>
              </a:ext>
            </a:extLst>
          </p:cNvPr>
          <p:cNvSpPr txBox="1"/>
          <p:nvPr/>
        </p:nvSpPr>
        <p:spPr>
          <a:xfrm>
            <a:off x="579292" y="3775572"/>
            <a:ext cx="4651642" cy="1200329"/>
          </a:xfrm>
          <a:prstGeom prst="rect">
            <a:avLst/>
          </a:prstGeom>
          <a:noFill/>
        </p:spPr>
        <p:txBody>
          <a:bodyPr wrap="square" rtlCol="0">
            <a:spAutoFit/>
          </a:bodyPr>
          <a:lstStyle/>
          <a:p>
            <a:pPr marL="285750" indent="-285750" algn="just">
              <a:buFont typeface="Arial" panose="020B0604020202020204" pitchFamily="34" charset="0"/>
              <a:buChar char="•"/>
            </a:pPr>
            <a:r>
              <a:rPr lang="en-US" b="0" i="0" dirty="0">
                <a:solidFill>
                  <a:srgbClr val="D1D5DB"/>
                </a:solidFill>
                <a:effectLst/>
                <a:latin typeface="Söhne"/>
              </a:rPr>
              <a:t>Kasparov's defeat sparked discussions about the capabilities of machines versus human intelligence and the potential of AI in various domains.</a:t>
            </a:r>
            <a:endParaRPr lang="en-IN" dirty="0"/>
          </a:p>
        </p:txBody>
      </p:sp>
      <p:sp>
        <p:nvSpPr>
          <p:cNvPr id="22" name="TextBox 21">
            <a:extLst>
              <a:ext uri="{FF2B5EF4-FFF2-40B4-BE49-F238E27FC236}">
                <a16:creationId xmlns:a16="http://schemas.microsoft.com/office/drawing/2014/main" id="{6C2A4DB3-7CD7-CD68-E4C1-2EFE0DF6BE89}"/>
              </a:ext>
            </a:extLst>
          </p:cNvPr>
          <p:cNvSpPr txBox="1"/>
          <p:nvPr/>
        </p:nvSpPr>
        <p:spPr>
          <a:xfrm>
            <a:off x="571001" y="5213212"/>
            <a:ext cx="4659933" cy="1200329"/>
          </a:xfrm>
          <a:prstGeom prst="rect">
            <a:avLst/>
          </a:prstGeom>
          <a:noFill/>
        </p:spPr>
        <p:txBody>
          <a:bodyPr wrap="square" rtlCol="0">
            <a:spAutoFit/>
          </a:bodyPr>
          <a:lstStyle/>
          <a:p>
            <a:pPr marL="285750" indent="-285750" algn="just">
              <a:buFont typeface="Arial" panose="020B0604020202020204" pitchFamily="34" charset="0"/>
              <a:buChar char="•"/>
            </a:pPr>
            <a:r>
              <a:rPr lang="en-US" b="0" i="0" dirty="0">
                <a:solidFill>
                  <a:srgbClr val="D1D5DB"/>
                </a:solidFill>
                <a:effectLst/>
                <a:latin typeface="Söhne"/>
              </a:rPr>
              <a:t>Deep Blue could analyze up to 200 million positions per second during the match, allowing it to explore a wide range of potential moves and counter-moves.</a:t>
            </a:r>
            <a:endParaRPr lang="en-IN" dirty="0"/>
          </a:p>
        </p:txBody>
      </p:sp>
      <p:pic>
        <p:nvPicPr>
          <p:cNvPr id="26" name="Picture 25">
            <a:extLst>
              <a:ext uri="{FF2B5EF4-FFF2-40B4-BE49-F238E27FC236}">
                <a16:creationId xmlns:a16="http://schemas.microsoft.com/office/drawing/2014/main" id="{CAF71EE4-4AFB-9614-76B3-13DFEEEF55BF}"/>
              </a:ext>
            </a:extLst>
          </p:cNvPr>
          <p:cNvPicPr>
            <a:picLocks noChangeAspect="1"/>
          </p:cNvPicPr>
          <p:nvPr/>
        </p:nvPicPr>
        <p:blipFill>
          <a:blip r:embed="rId4"/>
          <a:stretch>
            <a:fillRect/>
          </a:stretch>
        </p:blipFill>
        <p:spPr>
          <a:xfrm rot="16200000">
            <a:off x="269242" y="233621"/>
            <a:ext cx="1168399" cy="965317"/>
          </a:xfrm>
          <a:prstGeom prst="rect">
            <a:avLst/>
          </a:prstGeom>
        </p:spPr>
      </p:pic>
    </p:spTree>
    <p:extLst>
      <p:ext uri="{BB962C8B-B14F-4D97-AF65-F5344CB8AC3E}">
        <p14:creationId xmlns:p14="http://schemas.microsoft.com/office/powerpoint/2010/main" val="3120129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C82C5E0-3966-10A2-CCE6-B6ED7D6FCED2}"/>
              </a:ext>
            </a:extLst>
          </p:cNvPr>
          <p:cNvPicPr>
            <a:picLocks noChangeAspect="1"/>
          </p:cNvPicPr>
          <p:nvPr/>
        </p:nvPicPr>
        <p:blipFill rotWithShape="1">
          <a:blip r:embed="rId2"/>
          <a:srcRect l="3191" b="7657"/>
          <a:stretch/>
        </p:blipFill>
        <p:spPr>
          <a:xfrm>
            <a:off x="182880" y="194340"/>
            <a:ext cx="11826240" cy="6469320"/>
          </a:xfrm>
          <a:prstGeom prst="rect">
            <a:avLst/>
          </a:prstGeom>
        </p:spPr>
      </p:pic>
      <p:pic>
        <p:nvPicPr>
          <p:cNvPr id="6" name="Picture 5">
            <a:extLst>
              <a:ext uri="{FF2B5EF4-FFF2-40B4-BE49-F238E27FC236}">
                <a16:creationId xmlns:a16="http://schemas.microsoft.com/office/drawing/2014/main" id="{8FFA6C10-A736-C5A9-E02F-CC4BEE6304F5}"/>
              </a:ext>
            </a:extLst>
          </p:cNvPr>
          <p:cNvPicPr>
            <a:picLocks noChangeAspect="1"/>
          </p:cNvPicPr>
          <p:nvPr/>
        </p:nvPicPr>
        <p:blipFill>
          <a:blip r:embed="rId3"/>
          <a:stretch>
            <a:fillRect/>
          </a:stretch>
        </p:blipFill>
        <p:spPr>
          <a:xfrm>
            <a:off x="-5222240" y="194340"/>
            <a:ext cx="8453120" cy="275272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816277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D97381B-6EB1-2D98-A9C7-7A8BDE9B6F37}"/>
              </a:ext>
            </a:extLst>
          </p:cNvPr>
          <p:cNvPicPr>
            <a:picLocks noChangeAspect="1"/>
          </p:cNvPicPr>
          <p:nvPr/>
        </p:nvPicPr>
        <p:blipFill rotWithShape="1">
          <a:blip r:embed="rId2"/>
          <a:srcRect l="-1673" t="-1688" r="429" b="-238"/>
          <a:stretch/>
        </p:blipFill>
        <p:spPr>
          <a:xfrm>
            <a:off x="7192788" y="0"/>
            <a:ext cx="4591665" cy="397152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7" name="Picture 6">
            <a:extLst>
              <a:ext uri="{FF2B5EF4-FFF2-40B4-BE49-F238E27FC236}">
                <a16:creationId xmlns:a16="http://schemas.microsoft.com/office/drawing/2014/main" id="{7976248D-06BD-9558-CEDE-035E4EDB2759}"/>
              </a:ext>
            </a:extLst>
          </p:cNvPr>
          <p:cNvPicPr>
            <a:picLocks noChangeAspect="1"/>
          </p:cNvPicPr>
          <p:nvPr/>
        </p:nvPicPr>
        <p:blipFill>
          <a:blip r:embed="rId3"/>
          <a:stretch>
            <a:fillRect/>
          </a:stretch>
        </p:blipFill>
        <p:spPr>
          <a:xfrm>
            <a:off x="201158" y="0"/>
            <a:ext cx="963251" cy="1164437"/>
          </a:xfrm>
          <a:prstGeom prst="rect">
            <a:avLst/>
          </a:prstGeom>
        </p:spPr>
      </p:pic>
      <p:sp>
        <p:nvSpPr>
          <p:cNvPr id="2" name="TextBox 1">
            <a:extLst>
              <a:ext uri="{FF2B5EF4-FFF2-40B4-BE49-F238E27FC236}">
                <a16:creationId xmlns:a16="http://schemas.microsoft.com/office/drawing/2014/main" id="{AB2DF12D-51D0-0364-6F0C-91FEF70CB898}"/>
              </a:ext>
            </a:extLst>
          </p:cNvPr>
          <p:cNvSpPr txBox="1"/>
          <p:nvPr/>
        </p:nvSpPr>
        <p:spPr>
          <a:xfrm>
            <a:off x="1288027" y="294968"/>
            <a:ext cx="3136489" cy="646331"/>
          </a:xfrm>
          <a:prstGeom prst="rect">
            <a:avLst/>
          </a:prstGeom>
          <a:noFill/>
        </p:spPr>
        <p:txBody>
          <a:bodyPr wrap="square" rtlCol="0">
            <a:spAutoFit/>
          </a:bodyPr>
          <a:lstStyle/>
          <a:p>
            <a:r>
              <a:rPr lang="en-IN" sz="3600" dirty="0"/>
              <a:t>ML Life  Cycle </a:t>
            </a:r>
          </a:p>
        </p:txBody>
      </p:sp>
      <p:sp>
        <p:nvSpPr>
          <p:cNvPr id="4" name="TextBox 3">
            <a:extLst>
              <a:ext uri="{FF2B5EF4-FFF2-40B4-BE49-F238E27FC236}">
                <a16:creationId xmlns:a16="http://schemas.microsoft.com/office/drawing/2014/main" id="{A93BFB78-5C75-A3F6-533F-216A8C99C30B}"/>
              </a:ext>
            </a:extLst>
          </p:cNvPr>
          <p:cNvSpPr txBox="1"/>
          <p:nvPr/>
        </p:nvSpPr>
        <p:spPr>
          <a:xfrm>
            <a:off x="328323" y="1019098"/>
            <a:ext cx="6849225" cy="8956298"/>
          </a:xfrm>
          <a:prstGeom prst="rect">
            <a:avLst/>
          </a:prstGeom>
          <a:noFill/>
          <a:effectLst>
            <a:outerShdw blurRad="50800" dist="38100" dir="2700000" algn="tl" rotWithShape="0">
              <a:prstClr val="black">
                <a:alpha val="40000"/>
              </a:prstClr>
            </a:outerShdw>
            <a:reflection blurRad="6350" stA="50000" endA="300" endPos="55000" dir="5400000" sy="-100000" algn="bl" rotWithShape="0"/>
          </a:effectLst>
        </p:spPr>
        <p:txBody>
          <a:bodyPr wrap="square" rtlCol="0">
            <a:spAutoFit/>
          </a:bodyPr>
          <a:lstStyle/>
          <a:p>
            <a:pPr marL="285750" indent="-285750">
              <a:buFont typeface="Wingdings" panose="05000000000000000000" pitchFamily="2" charset="2"/>
              <a:buChar char="Ø"/>
            </a:pPr>
            <a:r>
              <a:rPr lang="en-US" b="1" i="0" dirty="0">
                <a:solidFill>
                  <a:srgbClr val="D1D5DB"/>
                </a:solidFill>
                <a:effectLst/>
                <a:latin typeface="Söhne"/>
              </a:rPr>
              <a:t>Data preparation  :- </a:t>
            </a:r>
            <a:r>
              <a:rPr lang="en-US" b="0" i="0" dirty="0">
                <a:solidFill>
                  <a:srgbClr val="D1D5DB"/>
                </a:solidFill>
                <a:effectLst/>
                <a:latin typeface="Söhne"/>
              </a:rPr>
              <a:t>is a critical step in the Model Development  workflow, involving the cleaning, transforming, and organizing of raw data into a format suitable for analysis or model training.</a:t>
            </a:r>
          </a:p>
          <a:p>
            <a:endParaRPr lang="en-US" dirty="0">
              <a:solidFill>
                <a:srgbClr val="D1D5DB"/>
              </a:solidFill>
              <a:latin typeface="Söhne"/>
            </a:endParaRPr>
          </a:p>
          <a:p>
            <a:r>
              <a:rPr lang="en-US" b="0" i="0" dirty="0">
                <a:solidFill>
                  <a:srgbClr val="D1D5DB"/>
                </a:solidFill>
                <a:effectLst/>
                <a:latin typeface="Söhne"/>
              </a:rPr>
              <a:t>      &gt;&gt;  Here are some key data preparation techniques:</a:t>
            </a:r>
          </a:p>
          <a:p>
            <a:endParaRPr lang="en-US" b="0" i="0" dirty="0">
              <a:solidFill>
                <a:srgbClr val="D1D5DB"/>
              </a:solidFill>
              <a:effectLst/>
              <a:latin typeface="Söhne"/>
            </a:endParaRPr>
          </a:p>
          <a:p>
            <a:endParaRPr lang="en-US" b="0" i="0" dirty="0">
              <a:solidFill>
                <a:srgbClr val="D1D5DB"/>
              </a:solidFill>
              <a:effectLst/>
              <a:latin typeface="Söhne"/>
            </a:endParaRPr>
          </a:p>
          <a:p>
            <a:pPr marL="1200150" lvl="2" indent="-285750">
              <a:buFont typeface="Wingdings" panose="05000000000000000000" pitchFamily="2" charset="2"/>
              <a:buChar char="v"/>
            </a:pPr>
            <a:r>
              <a:rPr lang="en-US" dirty="0">
                <a:solidFill>
                  <a:srgbClr val="D1D5DB"/>
                </a:solidFill>
                <a:latin typeface="Söhne"/>
              </a:rPr>
              <a:t> </a:t>
            </a:r>
            <a:r>
              <a:rPr lang="en-US" b="0" i="0" dirty="0">
                <a:solidFill>
                  <a:srgbClr val="D1D5DB"/>
                </a:solidFill>
                <a:effectLst/>
                <a:latin typeface="Söhne"/>
              </a:rPr>
              <a:t>Data Cleaning:</a:t>
            </a:r>
          </a:p>
          <a:p>
            <a:pPr lvl="3">
              <a:buFont typeface="Arial" panose="020B0604020202020204" pitchFamily="34" charset="0"/>
              <a:buChar char="•"/>
            </a:pPr>
            <a:r>
              <a:rPr lang="en-US" b="0" i="0" dirty="0">
                <a:solidFill>
                  <a:srgbClr val="D1D5DB"/>
                </a:solidFill>
                <a:effectLst/>
                <a:latin typeface="Söhne"/>
              </a:rPr>
              <a:t> Handling Missing Values</a:t>
            </a:r>
          </a:p>
          <a:p>
            <a:pPr lvl="3">
              <a:buFont typeface="Arial" panose="020B0604020202020204" pitchFamily="34" charset="0"/>
              <a:buChar char="•"/>
            </a:pPr>
            <a:r>
              <a:rPr lang="en-US" b="0" i="0" dirty="0">
                <a:solidFill>
                  <a:srgbClr val="D1D5DB"/>
                </a:solidFill>
                <a:effectLst/>
                <a:latin typeface="Söhne"/>
              </a:rPr>
              <a:t> Outlier Detection and Handling</a:t>
            </a:r>
          </a:p>
          <a:p>
            <a:pPr lvl="3"/>
            <a:endParaRPr lang="en-US" dirty="0">
              <a:solidFill>
                <a:srgbClr val="D1D5DB"/>
              </a:solidFill>
              <a:latin typeface="Söhne"/>
            </a:endParaRPr>
          </a:p>
          <a:p>
            <a:pPr lvl="3"/>
            <a:endParaRPr lang="en-US" dirty="0">
              <a:solidFill>
                <a:srgbClr val="D1D5DB"/>
              </a:solidFill>
              <a:latin typeface="Söhne"/>
            </a:endParaRPr>
          </a:p>
          <a:p>
            <a:pPr lvl="3">
              <a:buFont typeface="Arial" panose="020B0604020202020204" pitchFamily="34" charset="0"/>
              <a:buChar char="•"/>
            </a:pPr>
            <a:endParaRPr lang="en-US" dirty="0">
              <a:solidFill>
                <a:srgbClr val="D1D5DB"/>
              </a:solidFill>
              <a:latin typeface="Söhne"/>
            </a:endParaRPr>
          </a:p>
          <a:p>
            <a:pPr marL="1200150" lvl="2" indent="-285750">
              <a:buFont typeface="Wingdings" panose="05000000000000000000" pitchFamily="2" charset="2"/>
              <a:buChar char="v"/>
            </a:pPr>
            <a:r>
              <a:rPr lang="en-US" b="0" i="0" dirty="0">
                <a:solidFill>
                  <a:srgbClr val="D1D5DB"/>
                </a:solidFill>
                <a:effectLst/>
                <a:latin typeface="Söhne"/>
              </a:rPr>
              <a:t>Feature Engineering:</a:t>
            </a:r>
          </a:p>
          <a:p>
            <a:pPr lvl="2"/>
            <a:r>
              <a:rPr lang="en-US" dirty="0">
                <a:solidFill>
                  <a:srgbClr val="D1D5DB"/>
                </a:solidFill>
                <a:latin typeface="Söhne"/>
              </a:rPr>
              <a:t>	Feature Construction </a:t>
            </a:r>
          </a:p>
          <a:p>
            <a:pPr lvl="2"/>
            <a:r>
              <a:rPr lang="en-US" b="0" i="0" dirty="0">
                <a:solidFill>
                  <a:srgbClr val="D1D5DB"/>
                </a:solidFill>
                <a:effectLst/>
                <a:latin typeface="Söhne"/>
              </a:rPr>
              <a:t>	Feature Encoding </a:t>
            </a:r>
          </a:p>
          <a:p>
            <a:pPr lvl="2"/>
            <a:r>
              <a:rPr lang="en-US" dirty="0">
                <a:solidFill>
                  <a:srgbClr val="D1D5DB"/>
                </a:solidFill>
                <a:latin typeface="Söhne"/>
              </a:rPr>
              <a:t>	Feature Scaling </a:t>
            </a:r>
          </a:p>
          <a:p>
            <a:pPr lvl="2"/>
            <a:r>
              <a:rPr lang="en-US" b="0" i="0" dirty="0">
                <a:solidFill>
                  <a:srgbClr val="D1D5DB"/>
                </a:solidFill>
                <a:effectLst/>
                <a:latin typeface="Söhne"/>
              </a:rPr>
              <a:t>	Feature Transformation</a:t>
            </a:r>
          </a:p>
          <a:p>
            <a:pPr lvl="2"/>
            <a:r>
              <a:rPr lang="en-US" dirty="0">
                <a:solidFill>
                  <a:srgbClr val="D1D5DB"/>
                </a:solidFill>
                <a:latin typeface="Söhne"/>
              </a:rPr>
              <a:t>	Feature Extraction</a:t>
            </a:r>
            <a:endParaRPr lang="en-IN" b="0" i="0" dirty="0">
              <a:solidFill>
                <a:srgbClr val="D1D5DB"/>
              </a:solidFill>
              <a:effectLst/>
              <a:latin typeface="Söhne"/>
            </a:endParaRPr>
          </a:p>
          <a:p>
            <a:pPr lvl="3"/>
            <a:endParaRPr lang="en-US" b="0" i="0" dirty="0">
              <a:solidFill>
                <a:srgbClr val="D1D5DB"/>
              </a:solidFill>
              <a:effectLst/>
              <a:latin typeface="Söhne"/>
            </a:endParaRPr>
          </a:p>
          <a:p>
            <a:pPr lvl="3"/>
            <a:endParaRPr lang="en-IN" b="0" i="0" dirty="0">
              <a:solidFill>
                <a:srgbClr val="D1D5DB"/>
              </a:solidFill>
              <a:effectLst/>
              <a:latin typeface="Söhne"/>
            </a:endParaRPr>
          </a:p>
          <a:p>
            <a:pPr lvl="3">
              <a:buFont typeface="Arial" panose="020B0604020202020204" pitchFamily="34" charset="0"/>
              <a:buChar char="•"/>
            </a:pPr>
            <a:endParaRPr lang="en-IN" dirty="0">
              <a:solidFill>
                <a:srgbClr val="D1D5DB"/>
              </a:solidFill>
              <a:latin typeface="Söhne"/>
            </a:endParaRPr>
          </a:p>
          <a:p>
            <a:pPr lvl="5">
              <a:buFont typeface="Arial" panose="020B0604020202020204" pitchFamily="34" charset="0"/>
              <a:buChar char="•"/>
            </a:pPr>
            <a:endParaRPr lang="en-IN" dirty="0">
              <a:solidFill>
                <a:srgbClr val="D1D5DB"/>
              </a:solidFill>
              <a:latin typeface="Söhne"/>
            </a:endParaRPr>
          </a:p>
          <a:p>
            <a:pPr lvl="5">
              <a:buFont typeface="Arial" panose="020B0604020202020204" pitchFamily="34" charset="0"/>
              <a:buChar char="•"/>
            </a:pPr>
            <a:endParaRPr lang="en-IN" b="0" i="0" dirty="0">
              <a:solidFill>
                <a:srgbClr val="D1D5DB"/>
              </a:solidFill>
              <a:effectLst/>
              <a:latin typeface="Söhne"/>
            </a:endParaRPr>
          </a:p>
          <a:p>
            <a:pPr lvl="5">
              <a:buFont typeface="Arial" panose="020B0604020202020204" pitchFamily="34" charset="0"/>
              <a:buChar char="•"/>
            </a:pPr>
            <a:endParaRPr lang="en-IN" dirty="0">
              <a:solidFill>
                <a:srgbClr val="D1D5DB"/>
              </a:solidFill>
              <a:latin typeface="Söhne"/>
            </a:endParaRPr>
          </a:p>
          <a:p>
            <a:pPr lvl="5">
              <a:buFont typeface="Arial" panose="020B0604020202020204" pitchFamily="34" charset="0"/>
              <a:buChar char="•"/>
            </a:pPr>
            <a:endParaRPr lang="en-IN" b="0" i="0" dirty="0">
              <a:solidFill>
                <a:srgbClr val="D1D5DB"/>
              </a:solidFill>
              <a:effectLst/>
              <a:latin typeface="Söhne"/>
            </a:endParaRPr>
          </a:p>
          <a:p>
            <a:pPr lvl="5">
              <a:buFont typeface="Arial" panose="020B0604020202020204" pitchFamily="34" charset="0"/>
              <a:buChar char="•"/>
            </a:pPr>
            <a:endParaRPr lang="en-IN" dirty="0">
              <a:solidFill>
                <a:srgbClr val="D1D5DB"/>
              </a:solidFill>
              <a:latin typeface="Söhne"/>
            </a:endParaRPr>
          </a:p>
          <a:p>
            <a:pPr lvl="5">
              <a:buFont typeface="Arial" panose="020B0604020202020204" pitchFamily="34" charset="0"/>
              <a:buChar char="•"/>
            </a:pPr>
            <a:endParaRPr lang="en-IN" b="0" i="0" dirty="0">
              <a:solidFill>
                <a:srgbClr val="D1D5DB"/>
              </a:solidFill>
              <a:effectLst/>
              <a:latin typeface="Söhne"/>
            </a:endParaRPr>
          </a:p>
          <a:p>
            <a:pPr lvl="5" algn="ctr">
              <a:buFont typeface="Arial" panose="020B0604020202020204" pitchFamily="34" charset="0"/>
              <a:buChar char="•"/>
            </a:pPr>
            <a:endParaRPr lang="en-IN" b="0" i="0" dirty="0">
              <a:solidFill>
                <a:srgbClr val="D1D5DB"/>
              </a:solidFill>
              <a:effectLst/>
              <a:latin typeface="Söhne"/>
            </a:endParaRPr>
          </a:p>
          <a:p>
            <a:pPr marL="2114550" lvl="4" indent="-285750" algn="ctr">
              <a:buFont typeface="Wingdings" panose="05000000000000000000" pitchFamily="2" charset="2"/>
              <a:buChar char="v"/>
            </a:pPr>
            <a:endParaRPr lang="en-US" b="0" i="0" dirty="0">
              <a:solidFill>
                <a:srgbClr val="D1D5DB"/>
              </a:solidFill>
              <a:effectLst/>
              <a:latin typeface="Söhne"/>
            </a:endParaRPr>
          </a:p>
          <a:p>
            <a:pPr lvl="5" algn="ctr"/>
            <a:endParaRPr lang="en-US" b="0" i="0" dirty="0">
              <a:solidFill>
                <a:srgbClr val="D1D5DB"/>
              </a:solidFill>
              <a:effectLst/>
              <a:latin typeface="Söhne"/>
            </a:endParaRPr>
          </a:p>
          <a:p>
            <a:pPr marL="1657350" lvl="3" indent="-285750">
              <a:buFont typeface="Wingdings" panose="05000000000000000000" pitchFamily="2" charset="2"/>
              <a:buChar char="v"/>
            </a:pPr>
            <a:endParaRPr lang="en-IN" dirty="0"/>
          </a:p>
        </p:txBody>
      </p:sp>
    </p:spTree>
    <p:extLst>
      <p:ext uri="{BB962C8B-B14F-4D97-AF65-F5344CB8AC3E}">
        <p14:creationId xmlns:p14="http://schemas.microsoft.com/office/powerpoint/2010/main" val="655126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4B16A6A-2467-5D16-BF6C-D369072F684D}"/>
              </a:ext>
            </a:extLst>
          </p:cNvPr>
          <p:cNvSpPr txBox="1">
            <a:spLocks noGrp="1"/>
          </p:cNvSpPr>
          <p:nvPr>
            <p:ph idx="1"/>
          </p:nvPr>
        </p:nvSpPr>
        <p:spPr>
          <a:xfrm>
            <a:off x="276450" y="342977"/>
            <a:ext cx="9882015" cy="923330"/>
          </a:xfrm>
          <a:prstGeom prst="rect">
            <a:avLst/>
          </a:prstGeom>
          <a:noFill/>
        </p:spPr>
        <p:txBody>
          <a:bodyPr wrap="square" rtlCol="0">
            <a:spAutoFit/>
          </a:bodyPr>
          <a:lstStyle/>
          <a:p>
            <a:pPr algn="just">
              <a:buFont typeface="Wingdings" panose="05000000000000000000" pitchFamily="2" charset="2"/>
              <a:buChar char="Ø"/>
            </a:pPr>
            <a:r>
              <a:rPr lang="en-US" b="1" dirty="0">
                <a:solidFill>
                  <a:srgbClr val="D1D5DB"/>
                </a:solidFill>
                <a:effectLst/>
                <a:latin typeface="Söhne"/>
              </a:rPr>
              <a:t>EDA :- </a:t>
            </a:r>
            <a:r>
              <a:rPr lang="en-US" b="0" i="0" dirty="0">
                <a:solidFill>
                  <a:srgbClr val="D1D5DB"/>
                </a:solidFill>
                <a:effectLst/>
                <a:latin typeface="Söhne"/>
              </a:rPr>
              <a:t>is the initial phase of data analysis where you explore and understand the structure, patterns, and characteristics of your dataset. It involves tasks such as summary statistics, visualizations, and identifying patterns or outliers in the data.</a:t>
            </a:r>
          </a:p>
        </p:txBody>
      </p:sp>
      <p:pic>
        <p:nvPicPr>
          <p:cNvPr id="9" name="Picture 8">
            <a:extLst>
              <a:ext uri="{FF2B5EF4-FFF2-40B4-BE49-F238E27FC236}">
                <a16:creationId xmlns:a16="http://schemas.microsoft.com/office/drawing/2014/main" id="{68E65B7C-27D9-373B-AC88-73EDFD0BE0B1}"/>
              </a:ext>
            </a:extLst>
          </p:cNvPr>
          <p:cNvPicPr>
            <a:picLocks noChangeAspect="1"/>
          </p:cNvPicPr>
          <p:nvPr/>
        </p:nvPicPr>
        <p:blipFill>
          <a:blip r:embed="rId2"/>
          <a:stretch>
            <a:fillRect/>
          </a:stretch>
        </p:blipFill>
        <p:spPr>
          <a:xfrm>
            <a:off x="7947110" y="1105206"/>
            <a:ext cx="4618516" cy="3628576"/>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11" name="Picture 10">
            <a:extLst>
              <a:ext uri="{FF2B5EF4-FFF2-40B4-BE49-F238E27FC236}">
                <a16:creationId xmlns:a16="http://schemas.microsoft.com/office/drawing/2014/main" id="{D6ADB64D-C9D5-6EC7-8F93-191CD596CB5D}"/>
              </a:ext>
            </a:extLst>
          </p:cNvPr>
          <p:cNvPicPr>
            <a:picLocks noChangeAspect="1"/>
          </p:cNvPicPr>
          <p:nvPr/>
        </p:nvPicPr>
        <p:blipFill>
          <a:blip r:embed="rId3"/>
          <a:stretch>
            <a:fillRect/>
          </a:stretch>
        </p:blipFill>
        <p:spPr>
          <a:xfrm>
            <a:off x="7480092" y="2728349"/>
            <a:ext cx="1830931" cy="183093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3" name="TextBox 2">
            <a:extLst>
              <a:ext uri="{FF2B5EF4-FFF2-40B4-BE49-F238E27FC236}">
                <a16:creationId xmlns:a16="http://schemas.microsoft.com/office/drawing/2014/main" id="{719BE433-C0A3-EAD1-C8D4-AFE3A4AF0106}"/>
              </a:ext>
            </a:extLst>
          </p:cNvPr>
          <p:cNvSpPr txBox="1"/>
          <p:nvPr/>
        </p:nvSpPr>
        <p:spPr>
          <a:xfrm>
            <a:off x="442452" y="1612490"/>
            <a:ext cx="7138219" cy="2031325"/>
          </a:xfrm>
          <a:prstGeom prst="rect">
            <a:avLst/>
          </a:prstGeom>
          <a:noFill/>
        </p:spPr>
        <p:txBody>
          <a:bodyPr wrap="square" rtlCol="0">
            <a:spAutoFit/>
          </a:bodyPr>
          <a:lstStyle/>
          <a:p>
            <a:pPr marL="285750" indent="-285750">
              <a:buFont typeface="Wingdings" panose="05000000000000000000" pitchFamily="2" charset="2"/>
              <a:buChar char="Ø"/>
            </a:pPr>
            <a:r>
              <a:rPr lang="en-IN" dirty="0"/>
              <a:t>Feature Engineering :- </a:t>
            </a:r>
            <a:r>
              <a:rPr lang="en-US" b="0" i="0" dirty="0">
                <a:solidFill>
                  <a:srgbClr val="D1D5DB"/>
                </a:solidFill>
                <a:effectLst/>
                <a:latin typeface="Söhne"/>
              </a:rPr>
              <a:t>Once you have insights from EDA, you move on to feature engineering. It involves transforming raw data into a format that enhances the performance of machine learning models.</a:t>
            </a:r>
          </a:p>
          <a:p>
            <a:pPr marL="285750" indent="-285750">
              <a:buFont typeface="Wingdings" panose="05000000000000000000" pitchFamily="2" charset="2"/>
              <a:buChar char="Ø"/>
            </a:pPr>
            <a:endParaRPr lang="en-US" dirty="0">
              <a:solidFill>
                <a:srgbClr val="D1D5DB"/>
              </a:solidFill>
              <a:latin typeface="Söhne"/>
            </a:endParaRPr>
          </a:p>
          <a:p>
            <a:pPr marL="285750" indent="-285750">
              <a:buFont typeface="Wingdings" panose="05000000000000000000" pitchFamily="2" charset="2"/>
              <a:buChar char="Ø"/>
            </a:pPr>
            <a:endParaRPr lang="en-US" b="0" i="0" dirty="0">
              <a:solidFill>
                <a:srgbClr val="D1D5DB"/>
              </a:solidFill>
              <a:effectLst/>
              <a:latin typeface="Söhne"/>
            </a:endParaRPr>
          </a:p>
          <a:p>
            <a:pPr marL="285750" indent="-285750">
              <a:buFont typeface="Wingdings" panose="05000000000000000000" pitchFamily="2" charset="2"/>
              <a:buChar char="Ø"/>
            </a:pPr>
            <a:r>
              <a:rPr lang="en-US" b="0" i="0" dirty="0">
                <a:solidFill>
                  <a:srgbClr val="D1D5DB"/>
                </a:solidFill>
                <a:effectLst/>
                <a:latin typeface="Söhne"/>
              </a:rPr>
              <a:t> You create new features, handle missing data, encode variables, and more, based on what you discovered during EDA</a:t>
            </a:r>
            <a:endParaRPr lang="en-IN" dirty="0"/>
          </a:p>
        </p:txBody>
      </p:sp>
      <p:pic>
        <p:nvPicPr>
          <p:cNvPr id="1026" name="Picture 2">
            <a:extLst>
              <a:ext uri="{FF2B5EF4-FFF2-40B4-BE49-F238E27FC236}">
                <a16:creationId xmlns:a16="http://schemas.microsoft.com/office/drawing/2014/main" id="{6BD1A7A2-55E9-DDD2-7D18-69A7711DB1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3321" y="3643814"/>
            <a:ext cx="6736479" cy="3282393"/>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spTree>
    <p:extLst>
      <p:ext uri="{BB962C8B-B14F-4D97-AF65-F5344CB8AC3E}">
        <p14:creationId xmlns:p14="http://schemas.microsoft.com/office/powerpoint/2010/main" val="1239510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C9F76-5603-5CD3-73B0-CA64E19663A0}"/>
              </a:ext>
            </a:extLst>
          </p:cNvPr>
          <p:cNvSpPr>
            <a:spLocks noGrp="1"/>
          </p:cNvSpPr>
          <p:nvPr>
            <p:ph type="title"/>
          </p:nvPr>
        </p:nvSpPr>
        <p:spPr>
          <a:xfrm>
            <a:off x="-418027" y="201222"/>
            <a:ext cx="5771535" cy="6321987"/>
          </a:xfrm>
        </p:spPr>
        <p:txBody>
          <a:bodyPr>
            <a:normAutofit/>
          </a:bodyPr>
          <a:lstStyle/>
          <a:p>
            <a:pPr marL="1200150" lvl="2" indent="-285750">
              <a:buFont typeface="Wingdings" panose="05000000000000000000" pitchFamily="2" charset="2"/>
              <a:buChar char="v"/>
            </a:pPr>
            <a:r>
              <a:rPr lang="en-US" dirty="0">
                <a:solidFill>
                  <a:srgbClr val="D1D5DB"/>
                </a:solidFill>
                <a:latin typeface="Söhne"/>
              </a:rPr>
              <a:t> </a:t>
            </a:r>
            <a:r>
              <a:rPr lang="en-US" b="0" i="0" dirty="0">
                <a:solidFill>
                  <a:srgbClr val="D1D5DB"/>
                </a:solidFill>
                <a:effectLst/>
                <a:latin typeface="Söhne"/>
              </a:rPr>
              <a:t>Data Cleaning:</a:t>
            </a:r>
            <a:br>
              <a:rPr lang="en-US" b="0" i="0" dirty="0">
                <a:solidFill>
                  <a:srgbClr val="D1D5DB"/>
                </a:solidFill>
                <a:effectLst/>
                <a:latin typeface="Söhne"/>
              </a:rPr>
            </a:br>
            <a:br>
              <a:rPr lang="en-US" b="0" i="0" dirty="0">
                <a:solidFill>
                  <a:srgbClr val="D1D5DB"/>
                </a:solidFill>
                <a:effectLst/>
                <a:latin typeface="Söhne"/>
              </a:rPr>
            </a:br>
            <a:r>
              <a:rPr lang="en-US" b="0" i="0" dirty="0">
                <a:solidFill>
                  <a:srgbClr val="D1D5DB"/>
                </a:solidFill>
                <a:effectLst/>
                <a:latin typeface="Söhne"/>
              </a:rPr>
              <a:t> </a:t>
            </a:r>
            <a:r>
              <a:rPr lang="en-US" b="0" i="0" dirty="0">
                <a:solidFill>
                  <a:srgbClr val="D1D5DB"/>
                </a:solidFill>
                <a:effectLst/>
                <a:latin typeface="Söhne"/>
                <a:sym typeface="Wingdings" panose="05000000000000000000" pitchFamily="2" charset="2"/>
              </a:rPr>
              <a:t> </a:t>
            </a:r>
            <a:r>
              <a:rPr lang="en-US" b="0" i="0" dirty="0">
                <a:solidFill>
                  <a:srgbClr val="D1D5DB"/>
                </a:solidFill>
                <a:effectLst/>
                <a:latin typeface="Söhne"/>
              </a:rPr>
              <a:t>Handling Missing Values</a:t>
            </a:r>
            <a:br>
              <a:rPr lang="en-US" b="0" i="0" dirty="0">
                <a:solidFill>
                  <a:srgbClr val="D1D5DB"/>
                </a:solidFill>
                <a:effectLst/>
                <a:latin typeface="Söhne"/>
              </a:rPr>
            </a:br>
            <a:br>
              <a:rPr lang="en-US" b="0" i="0" dirty="0">
                <a:solidFill>
                  <a:srgbClr val="D1D5DB"/>
                </a:solidFill>
                <a:effectLst/>
                <a:latin typeface="Söhne"/>
              </a:rPr>
            </a:br>
            <a:r>
              <a:rPr lang="en-US" b="0" i="0" dirty="0">
                <a:solidFill>
                  <a:srgbClr val="D1D5DB"/>
                </a:solidFill>
                <a:effectLst/>
                <a:latin typeface="Söhne"/>
              </a:rPr>
              <a:t>	* Pandas </a:t>
            </a:r>
            <a:br>
              <a:rPr lang="en-US" b="0" i="0" dirty="0">
                <a:solidFill>
                  <a:srgbClr val="D1D5DB"/>
                </a:solidFill>
                <a:effectLst/>
                <a:latin typeface="Söhne"/>
              </a:rPr>
            </a:br>
            <a:br>
              <a:rPr lang="en-US" b="0" i="0" dirty="0">
                <a:solidFill>
                  <a:srgbClr val="D1D5DB"/>
                </a:solidFill>
                <a:effectLst/>
                <a:latin typeface="Söhne"/>
              </a:rPr>
            </a:br>
            <a:r>
              <a:rPr lang="en-US" b="0" i="0" dirty="0">
                <a:solidFill>
                  <a:srgbClr val="D1D5DB"/>
                </a:solidFill>
                <a:effectLst/>
                <a:latin typeface="Söhne"/>
              </a:rPr>
              <a:t>	* Scikit-Learn</a:t>
            </a:r>
            <a:br>
              <a:rPr lang="en-US" b="0" i="0" dirty="0">
                <a:solidFill>
                  <a:srgbClr val="D1D5DB"/>
                </a:solidFill>
                <a:effectLst/>
                <a:latin typeface="Söhne"/>
              </a:rPr>
            </a:br>
            <a:br>
              <a:rPr lang="en-US" b="0" i="0" dirty="0">
                <a:solidFill>
                  <a:srgbClr val="D1D5DB"/>
                </a:solidFill>
                <a:effectLst/>
                <a:latin typeface="Söhne"/>
              </a:rPr>
            </a:br>
            <a:br>
              <a:rPr lang="en-US" b="0" i="0" dirty="0">
                <a:solidFill>
                  <a:srgbClr val="D1D5DB"/>
                </a:solidFill>
                <a:effectLst/>
                <a:latin typeface="Söhne"/>
              </a:rPr>
            </a:br>
            <a:br>
              <a:rPr lang="en-US" b="0" i="0" dirty="0">
                <a:solidFill>
                  <a:srgbClr val="D1D5DB"/>
                </a:solidFill>
                <a:effectLst/>
                <a:latin typeface="Söhne"/>
              </a:rPr>
            </a:br>
            <a:r>
              <a:rPr lang="en-US" b="0" i="0" dirty="0">
                <a:solidFill>
                  <a:srgbClr val="D1D5DB"/>
                </a:solidFill>
                <a:effectLst/>
                <a:latin typeface="Söhne"/>
              </a:rPr>
              <a:t> </a:t>
            </a:r>
            <a:r>
              <a:rPr lang="en-US" b="0" i="0" dirty="0">
                <a:solidFill>
                  <a:srgbClr val="D1D5DB"/>
                </a:solidFill>
                <a:effectLst/>
                <a:latin typeface="Söhne"/>
                <a:sym typeface="Wingdings" panose="05000000000000000000" pitchFamily="2" charset="2"/>
              </a:rPr>
              <a:t> </a:t>
            </a:r>
            <a:r>
              <a:rPr lang="en-US" b="0" i="0" dirty="0">
                <a:solidFill>
                  <a:srgbClr val="D1D5DB"/>
                </a:solidFill>
                <a:effectLst/>
                <a:latin typeface="Söhne"/>
              </a:rPr>
              <a:t>Outlier Detection and Handling </a:t>
            </a:r>
            <a:br>
              <a:rPr lang="en-US" b="0" i="0" dirty="0">
                <a:solidFill>
                  <a:srgbClr val="D1D5DB"/>
                </a:solidFill>
                <a:effectLst/>
                <a:latin typeface="Söhne"/>
              </a:rPr>
            </a:br>
            <a:r>
              <a:rPr lang="en-US" b="0" i="0" dirty="0">
                <a:solidFill>
                  <a:srgbClr val="D1D5DB"/>
                </a:solidFill>
                <a:effectLst/>
                <a:latin typeface="Söhne"/>
              </a:rPr>
              <a:t>	</a:t>
            </a:r>
            <a:br>
              <a:rPr lang="en-US" b="0" i="0" dirty="0">
                <a:solidFill>
                  <a:srgbClr val="D1D5DB"/>
                </a:solidFill>
                <a:effectLst/>
                <a:latin typeface="Söhne"/>
              </a:rPr>
            </a:br>
            <a:r>
              <a:rPr lang="en-US" b="0" i="0" dirty="0">
                <a:solidFill>
                  <a:srgbClr val="D1D5DB"/>
                </a:solidFill>
                <a:effectLst/>
                <a:latin typeface="Söhne"/>
              </a:rPr>
              <a:t>	* Boxplot </a:t>
            </a:r>
            <a:br>
              <a:rPr lang="en-US" b="0" i="0" dirty="0">
                <a:solidFill>
                  <a:srgbClr val="D1D5DB"/>
                </a:solidFill>
                <a:effectLst/>
                <a:latin typeface="Söhne"/>
              </a:rPr>
            </a:br>
            <a:r>
              <a:rPr lang="en-US" b="0" i="0" dirty="0">
                <a:solidFill>
                  <a:srgbClr val="D1D5DB"/>
                </a:solidFill>
                <a:effectLst/>
                <a:latin typeface="Söhne"/>
              </a:rPr>
              <a:t>	</a:t>
            </a:r>
            <a:br>
              <a:rPr lang="en-US" b="0" i="0" dirty="0">
                <a:solidFill>
                  <a:srgbClr val="D1D5DB"/>
                </a:solidFill>
                <a:effectLst/>
                <a:latin typeface="Söhne"/>
              </a:rPr>
            </a:br>
            <a:r>
              <a:rPr lang="en-US" b="0" i="0" dirty="0">
                <a:solidFill>
                  <a:srgbClr val="D1D5DB"/>
                </a:solidFill>
                <a:effectLst/>
                <a:latin typeface="Söhne"/>
              </a:rPr>
              <a:t>	     &gt;&gt; IQR(Inter Quartile Range) </a:t>
            </a:r>
            <a:br>
              <a:rPr lang="en-US" b="0" i="0" dirty="0">
                <a:solidFill>
                  <a:srgbClr val="D1D5DB"/>
                </a:solidFill>
                <a:effectLst/>
                <a:latin typeface="Söhne"/>
              </a:rPr>
            </a:br>
            <a:br>
              <a:rPr lang="en-US" b="0" i="0" dirty="0">
                <a:solidFill>
                  <a:srgbClr val="D1D5DB"/>
                </a:solidFill>
                <a:effectLst/>
                <a:latin typeface="Söhne"/>
              </a:rPr>
            </a:br>
            <a:r>
              <a:rPr lang="en-US" b="0" i="0" dirty="0">
                <a:solidFill>
                  <a:srgbClr val="D1D5DB"/>
                </a:solidFill>
                <a:effectLst/>
                <a:latin typeface="Söhne"/>
              </a:rPr>
              <a:t>		</a:t>
            </a:r>
            <a:r>
              <a:rPr lang="en-US" dirty="0">
                <a:solidFill>
                  <a:srgbClr val="D1D5DB"/>
                </a:solidFill>
                <a:latin typeface="Söhne"/>
                <a:sym typeface="Wingdings" panose="05000000000000000000" pitchFamily="2" charset="2"/>
              </a:rPr>
              <a:t>* </a:t>
            </a:r>
            <a:r>
              <a:rPr lang="en-US" b="0" i="0" dirty="0">
                <a:solidFill>
                  <a:srgbClr val="D1D5DB"/>
                </a:solidFill>
                <a:effectLst/>
                <a:latin typeface="Söhne"/>
                <a:sym typeface="Wingdings" panose="05000000000000000000" pitchFamily="2" charset="2"/>
              </a:rPr>
              <a:t>(Q1)  25  percentile </a:t>
            </a:r>
            <a:br>
              <a:rPr lang="en-US" b="0" i="0" dirty="0">
                <a:solidFill>
                  <a:srgbClr val="D1D5DB"/>
                </a:solidFill>
                <a:effectLst/>
                <a:latin typeface="Söhne"/>
                <a:sym typeface="Wingdings" panose="05000000000000000000" pitchFamily="2" charset="2"/>
              </a:rPr>
            </a:br>
            <a:r>
              <a:rPr lang="en-US" b="0" i="0" dirty="0">
                <a:solidFill>
                  <a:srgbClr val="D1D5DB"/>
                </a:solidFill>
                <a:effectLst/>
                <a:latin typeface="Söhne"/>
                <a:sym typeface="Wingdings" panose="05000000000000000000" pitchFamily="2" charset="2"/>
              </a:rPr>
              <a:t>		</a:t>
            </a:r>
            <a:r>
              <a:rPr lang="en-US" dirty="0">
                <a:solidFill>
                  <a:srgbClr val="D1D5DB"/>
                </a:solidFill>
                <a:latin typeface="Söhne"/>
                <a:sym typeface="Wingdings" panose="05000000000000000000" pitchFamily="2" charset="2"/>
              </a:rPr>
              <a:t>*</a:t>
            </a:r>
            <a:r>
              <a:rPr lang="en-US" b="0" i="0" dirty="0">
                <a:solidFill>
                  <a:srgbClr val="D1D5DB"/>
                </a:solidFill>
                <a:effectLst/>
                <a:latin typeface="Söhne"/>
                <a:sym typeface="Wingdings" panose="05000000000000000000" pitchFamily="2" charset="2"/>
              </a:rPr>
              <a:t> (Q2)  50 Percentile</a:t>
            </a:r>
            <a:br>
              <a:rPr lang="en-US" b="0" i="0" dirty="0">
                <a:solidFill>
                  <a:srgbClr val="D1D5DB"/>
                </a:solidFill>
                <a:effectLst/>
                <a:latin typeface="Söhne"/>
              </a:rPr>
            </a:br>
            <a:r>
              <a:rPr lang="en-US" b="0" i="0" dirty="0">
                <a:solidFill>
                  <a:srgbClr val="D1D5DB"/>
                </a:solidFill>
                <a:effectLst/>
                <a:latin typeface="Söhne"/>
              </a:rPr>
              <a:t>		</a:t>
            </a:r>
            <a:r>
              <a:rPr lang="en-US" dirty="0">
                <a:solidFill>
                  <a:srgbClr val="D1D5DB"/>
                </a:solidFill>
                <a:latin typeface="Söhne"/>
                <a:sym typeface="Wingdings" panose="05000000000000000000" pitchFamily="2" charset="2"/>
              </a:rPr>
              <a:t>*</a:t>
            </a:r>
            <a:r>
              <a:rPr lang="en-US" b="0" i="0" dirty="0">
                <a:solidFill>
                  <a:srgbClr val="D1D5DB"/>
                </a:solidFill>
                <a:effectLst/>
                <a:latin typeface="Söhne"/>
                <a:sym typeface="Wingdings" panose="05000000000000000000" pitchFamily="2" charset="2"/>
              </a:rPr>
              <a:t>(Q3)  75 percentile </a:t>
            </a:r>
            <a:br>
              <a:rPr lang="en-US" b="0" i="0" dirty="0">
                <a:solidFill>
                  <a:srgbClr val="D1D5DB"/>
                </a:solidFill>
                <a:effectLst/>
                <a:latin typeface="Söhne"/>
              </a:rPr>
            </a:br>
            <a:r>
              <a:rPr lang="en-US" b="0" i="0" dirty="0">
                <a:solidFill>
                  <a:srgbClr val="D1D5DB"/>
                </a:solidFill>
                <a:effectLst/>
                <a:latin typeface="Söhne"/>
              </a:rPr>
              <a:t>		</a:t>
            </a:r>
            <a:r>
              <a:rPr lang="en-US" dirty="0">
                <a:solidFill>
                  <a:srgbClr val="D1D5DB"/>
                </a:solidFill>
                <a:latin typeface="Söhne"/>
                <a:sym typeface="Wingdings" panose="05000000000000000000" pitchFamily="2" charset="2"/>
              </a:rPr>
              <a:t>*</a:t>
            </a:r>
            <a:r>
              <a:rPr lang="en-US" b="0" i="0" dirty="0">
                <a:solidFill>
                  <a:srgbClr val="D1D5DB"/>
                </a:solidFill>
                <a:effectLst/>
                <a:latin typeface="Söhne"/>
                <a:sym typeface="Wingdings" panose="05000000000000000000" pitchFamily="2" charset="2"/>
              </a:rPr>
              <a:t> IQR = Q3 – Q1 </a:t>
            </a:r>
            <a:br>
              <a:rPr lang="en-US" b="0" i="0" dirty="0">
                <a:solidFill>
                  <a:srgbClr val="D1D5DB"/>
                </a:solidFill>
                <a:effectLst/>
                <a:latin typeface="Söhne"/>
              </a:rPr>
            </a:br>
            <a:endParaRPr lang="en-IN" dirty="0"/>
          </a:p>
        </p:txBody>
      </p:sp>
      <p:pic>
        <p:nvPicPr>
          <p:cNvPr id="7" name="Picture 6">
            <a:extLst>
              <a:ext uri="{FF2B5EF4-FFF2-40B4-BE49-F238E27FC236}">
                <a16:creationId xmlns:a16="http://schemas.microsoft.com/office/drawing/2014/main" id="{2CAD72B6-DE2F-E14A-C244-6FE7A1A6C68A}"/>
              </a:ext>
            </a:extLst>
          </p:cNvPr>
          <p:cNvPicPr>
            <a:picLocks noChangeAspect="1"/>
          </p:cNvPicPr>
          <p:nvPr/>
        </p:nvPicPr>
        <p:blipFill>
          <a:blip r:embed="rId2"/>
          <a:stretch>
            <a:fillRect/>
          </a:stretch>
        </p:blipFill>
        <p:spPr>
          <a:xfrm>
            <a:off x="6838493" y="201222"/>
            <a:ext cx="4930720" cy="2502649"/>
          </a:xfrm>
          <a:prstGeom prst="rect">
            <a:avLst/>
          </a:prstGeom>
          <a:ln>
            <a:noFill/>
          </a:ln>
          <a:effectLst>
            <a:outerShdw blurRad="190500" algn="tl" rotWithShape="0">
              <a:srgbClr val="000000">
                <a:alpha val="70000"/>
              </a:srgbClr>
            </a:outerShdw>
          </a:effectLst>
        </p:spPr>
      </p:pic>
      <p:pic>
        <p:nvPicPr>
          <p:cNvPr id="1026" name="Picture 2" descr="boxplot">
            <a:extLst>
              <a:ext uri="{FF2B5EF4-FFF2-40B4-BE49-F238E27FC236}">
                <a16:creationId xmlns:a16="http://schemas.microsoft.com/office/drawing/2014/main" id="{47A7A0D5-A71A-4187-F3EC-9E4C667247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3641" y="3081918"/>
            <a:ext cx="4930720" cy="34412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6108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DB2A4A0-145E-7733-79C2-512A726C745A}"/>
              </a:ext>
            </a:extLst>
          </p:cNvPr>
          <p:cNvSpPr txBox="1"/>
          <p:nvPr/>
        </p:nvSpPr>
        <p:spPr>
          <a:xfrm>
            <a:off x="249999" y="360897"/>
            <a:ext cx="9448477" cy="2308324"/>
          </a:xfrm>
          <a:prstGeom prst="rect">
            <a:avLst/>
          </a:prstGeom>
          <a:noFill/>
        </p:spPr>
        <p:txBody>
          <a:bodyPr wrap="square" rtlCol="0">
            <a:spAutoFit/>
          </a:bodyPr>
          <a:lstStyle/>
          <a:p>
            <a:pPr marL="285750" indent="-285750">
              <a:buFont typeface="Wingdings" panose="05000000000000000000" pitchFamily="2" charset="2"/>
              <a:buChar char="v"/>
            </a:pPr>
            <a:r>
              <a:rPr lang="en-IN" b="1" dirty="0">
                <a:latin typeface="Bodoni MT Black" panose="02070A03080606020203" pitchFamily="18" charset="0"/>
              </a:rPr>
              <a:t>Feature Construction </a:t>
            </a:r>
            <a:r>
              <a:rPr lang="en-IN" dirty="0">
                <a:latin typeface="Bodoni MT Black" panose="02070A03080606020203" pitchFamily="18" charset="0"/>
              </a:rPr>
              <a:t>(</a:t>
            </a:r>
            <a:r>
              <a:rPr lang="en-IN" dirty="0"/>
              <a:t>:- -&gt;  </a:t>
            </a:r>
            <a:r>
              <a:rPr lang="en-US" b="0" i="0" dirty="0">
                <a:effectLst/>
                <a:latin typeface="source-serif-pro"/>
              </a:rPr>
              <a:t>Feature engineering is a process in which we create new </a:t>
            </a:r>
            <a:r>
              <a:rPr lang="en-US" dirty="0">
                <a:latin typeface="source-serif-pro"/>
              </a:rPr>
              <a:t> </a:t>
            </a:r>
            <a:r>
              <a:rPr lang="en-US" b="0" i="0" dirty="0">
                <a:effectLst/>
                <a:latin typeface="source-serif-pro"/>
              </a:rPr>
              <a:t>features from the existing features in our data set. The new features are often more relevant to the prediction task than the original set of features, and thus can help the machine learning model achieve better results.</a:t>
            </a:r>
          </a:p>
          <a:p>
            <a:r>
              <a:rPr lang="en-US" dirty="0">
                <a:latin typeface="source-serif-pro"/>
              </a:rPr>
              <a:t>			</a:t>
            </a:r>
          </a:p>
          <a:p>
            <a:pPr algn="just"/>
            <a:r>
              <a:rPr lang="en-US" dirty="0">
                <a:latin typeface="source-serif-pro"/>
              </a:rPr>
              <a:t>	---&gt; </a:t>
            </a:r>
            <a:r>
              <a:rPr lang="en-US" b="0" i="0" dirty="0">
                <a:effectLst/>
                <a:latin typeface="source-serif-pro"/>
              </a:rPr>
              <a:t>Sometimes the new features are created by applying simple arithmetic operations, such as calculating ratios or sums from the original features. In other cases, more specific domain-knowledge on the data set is required in order to come up with good indicative features</a:t>
            </a:r>
            <a:r>
              <a:rPr lang="en-US" b="0" i="0" dirty="0">
                <a:solidFill>
                  <a:srgbClr val="242424"/>
                </a:solidFill>
                <a:effectLst/>
                <a:latin typeface="source-serif-pro"/>
              </a:rPr>
              <a:t>.</a:t>
            </a:r>
            <a:endParaRPr lang="en-IN" dirty="0"/>
          </a:p>
        </p:txBody>
      </p:sp>
      <p:sp>
        <p:nvSpPr>
          <p:cNvPr id="5" name="TextBox 4">
            <a:extLst>
              <a:ext uri="{FF2B5EF4-FFF2-40B4-BE49-F238E27FC236}">
                <a16:creationId xmlns:a16="http://schemas.microsoft.com/office/drawing/2014/main" id="{0AD4FBEA-98AD-FFBC-8F96-6D013758F8F5}"/>
              </a:ext>
            </a:extLst>
          </p:cNvPr>
          <p:cNvSpPr txBox="1"/>
          <p:nvPr/>
        </p:nvSpPr>
        <p:spPr>
          <a:xfrm>
            <a:off x="249999" y="3200400"/>
            <a:ext cx="6235430" cy="5078313"/>
          </a:xfrm>
          <a:prstGeom prst="rect">
            <a:avLst/>
          </a:prstGeom>
          <a:noFill/>
        </p:spPr>
        <p:txBody>
          <a:bodyPr wrap="square" rtlCol="0">
            <a:spAutoFit/>
          </a:bodyPr>
          <a:lstStyle/>
          <a:p>
            <a:pPr marL="285750" indent="-285750">
              <a:buFont typeface="Wingdings" panose="05000000000000000000" pitchFamily="2" charset="2"/>
              <a:buChar char="v"/>
            </a:pPr>
            <a:r>
              <a:rPr lang="en-IN" b="1" dirty="0">
                <a:latin typeface="Bodoni MT Black" panose="02070A03080606020203" pitchFamily="18" charset="0"/>
              </a:rPr>
              <a:t>Feature Encoding </a:t>
            </a:r>
            <a:r>
              <a:rPr lang="en-IN" dirty="0">
                <a:latin typeface="Bodoni MT Black" panose="02070A03080606020203" pitchFamily="18" charset="0"/>
              </a:rPr>
              <a:t>(</a:t>
            </a:r>
            <a:r>
              <a:rPr lang="en-IN" dirty="0"/>
              <a:t>:- -&gt;</a:t>
            </a:r>
          </a:p>
          <a:p>
            <a:endParaRPr lang="en-IN" dirty="0"/>
          </a:p>
          <a:p>
            <a:endParaRPr lang="en-IN" dirty="0"/>
          </a:p>
          <a:p>
            <a:pPr marL="285750" indent="-285750">
              <a:buFont typeface="Wingdings" panose="05000000000000000000" pitchFamily="2" charset="2"/>
              <a:buChar char="Ø"/>
            </a:pPr>
            <a:r>
              <a:rPr lang="en-US" b="1" i="0" u="sng" dirty="0">
                <a:solidFill>
                  <a:srgbClr val="D1D5DB"/>
                </a:solidFill>
                <a:effectLst/>
                <a:latin typeface="Yu Gothic UI Semibold" panose="020B0700000000000000" pitchFamily="34" charset="-128"/>
                <a:ea typeface="Yu Gothic UI Semibold" panose="020B0700000000000000" pitchFamily="34" charset="-128"/>
              </a:rPr>
              <a:t>Nominal Encoding </a:t>
            </a:r>
            <a:r>
              <a:rPr lang="en-US" b="1" i="0" dirty="0">
                <a:solidFill>
                  <a:srgbClr val="D1D5DB"/>
                </a:solidFill>
                <a:effectLst/>
                <a:latin typeface="Yu Gothic UI Semibold" panose="020B0700000000000000" pitchFamily="34" charset="-128"/>
                <a:ea typeface="Yu Gothic UI Semibold" panose="020B0700000000000000" pitchFamily="34" charset="-128"/>
              </a:rPr>
              <a:t>: -&gt;</a:t>
            </a:r>
          </a:p>
          <a:p>
            <a:endParaRPr lang="en-US" b="1" u="sng" dirty="0">
              <a:solidFill>
                <a:srgbClr val="D1D5DB"/>
              </a:solidFill>
              <a:latin typeface="Yu Gothic UI Semibold" panose="020B0700000000000000" pitchFamily="34" charset="-128"/>
              <a:ea typeface="Yu Gothic UI Semibold" panose="020B0700000000000000" pitchFamily="34" charset="-128"/>
            </a:endParaRPr>
          </a:p>
          <a:p>
            <a:r>
              <a:rPr lang="en-US" b="0" i="0" dirty="0">
                <a:solidFill>
                  <a:srgbClr val="D1D5DB"/>
                </a:solidFill>
                <a:effectLst/>
                <a:latin typeface="Söhne"/>
              </a:rPr>
              <a:t>Nominal encoding is used for categorical features without any inherent order or ranking. One common method is one-hot encoding. In this technique, each category is assigned a binary value (0 or 1), creating a new binary column for each category. This way, the model understands the presence or absence of a category.</a:t>
            </a:r>
            <a:r>
              <a:rPr lang="en-IN" dirty="0"/>
              <a:t>   </a:t>
            </a:r>
          </a:p>
          <a:p>
            <a:endParaRPr lang="en-IN" dirty="0"/>
          </a:p>
          <a:p>
            <a:endParaRPr lang="en-IN" dirty="0"/>
          </a:p>
          <a:p>
            <a:endParaRPr lang="en-IN" dirty="0"/>
          </a:p>
          <a:p>
            <a:endParaRPr lang="en-IN" dirty="0"/>
          </a:p>
          <a:p>
            <a:endParaRPr lang="en-IN" dirty="0"/>
          </a:p>
          <a:p>
            <a:endParaRPr lang="en-IN" dirty="0"/>
          </a:p>
          <a:p>
            <a:endParaRPr lang="en-IN" dirty="0"/>
          </a:p>
        </p:txBody>
      </p:sp>
      <p:pic>
        <p:nvPicPr>
          <p:cNvPr id="8" name="Picture 7">
            <a:extLst>
              <a:ext uri="{FF2B5EF4-FFF2-40B4-BE49-F238E27FC236}">
                <a16:creationId xmlns:a16="http://schemas.microsoft.com/office/drawing/2014/main" id="{0A6A1FC0-6F2C-B7FD-1898-22C8CCEE0C42}"/>
              </a:ext>
            </a:extLst>
          </p:cNvPr>
          <p:cNvPicPr>
            <a:picLocks noChangeAspect="1"/>
          </p:cNvPicPr>
          <p:nvPr/>
        </p:nvPicPr>
        <p:blipFill>
          <a:blip r:embed="rId2"/>
          <a:stretch>
            <a:fillRect/>
          </a:stretch>
        </p:blipFill>
        <p:spPr>
          <a:xfrm>
            <a:off x="7003915" y="3650917"/>
            <a:ext cx="4854102" cy="284618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42368347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C283585-B15A-FD19-AE2A-958DA58981F6}"/>
              </a:ext>
            </a:extLst>
          </p:cNvPr>
          <p:cNvSpPr txBox="1"/>
          <p:nvPr/>
        </p:nvSpPr>
        <p:spPr>
          <a:xfrm>
            <a:off x="68094" y="2787183"/>
            <a:ext cx="7101191" cy="1200329"/>
          </a:xfrm>
          <a:prstGeom prst="rect">
            <a:avLst/>
          </a:prstGeom>
          <a:noFill/>
        </p:spPr>
        <p:txBody>
          <a:bodyPr wrap="square" rtlCol="0">
            <a:spAutoFit/>
          </a:bodyPr>
          <a:lstStyle/>
          <a:p>
            <a:pPr marL="285750" indent="-285750">
              <a:buFont typeface="Wingdings" panose="05000000000000000000" pitchFamily="2" charset="2"/>
              <a:buChar char="Ø"/>
            </a:pPr>
            <a:r>
              <a:rPr lang="en-US" b="1" u="sng" dirty="0">
                <a:solidFill>
                  <a:srgbClr val="D1D5DB"/>
                </a:solidFill>
                <a:latin typeface="Yu Gothic UI Semibold" panose="020B0700000000000000" pitchFamily="34" charset="-128"/>
                <a:ea typeface="Yu Gothic UI Semibold" panose="020B0700000000000000" pitchFamily="34" charset="-128"/>
              </a:rPr>
              <a:t>Label </a:t>
            </a:r>
            <a:r>
              <a:rPr lang="en-US" b="1" i="0" u="sng" dirty="0">
                <a:solidFill>
                  <a:srgbClr val="D1D5DB"/>
                </a:solidFill>
                <a:effectLst/>
                <a:latin typeface="Yu Gothic UI Semibold" panose="020B0700000000000000" pitchFamily="34" charset="-128"/>
                <a:ea typeface="Yu Gothic UI Semibold" panose="020B0700000000000000" pitchFamily="34" charset="-128"/>
              </a:rPr>
              <a:t> Encoding </a:t>
            </a:r>
            <a:r>
              <a:rPr lang="en-US" b="1" i="0" dirty="0">
                <a:solidFill>
                  <a:srgbClr val="D1D5DB"/>
                </a:solidFill>
                <a:effectLst/>
                <a:latin typeface="Yu Gothic UI Semibold" panose="020B0700000000000000" pitchFamily="34" charset="-128"/>
                <a:ea typeface="Yu Gothic UI Semibold" panose="020B0700000000000000" pitchFamily="34" charset="-128"/>
              </a:rPr>
              <a:t>: -</a:t>
            </a:r>
            <a:r>
              <a:rPr lang="en-US" b="1" dirty="0">
                <a:solidFill>
                  <a:srgbClr val="D1D5DB"/>
                </a:solidFill>
                <a:latin typeface="Yu Gothic UI Semibold" panose="020B0700000000000000" pitchFamily="34" charset="-128"/>
                <a:ea typeface="Yu Gothic UI Semibold" panose="020B0700000000000000" pitchFamily="34" charset="-128"/>
              </a:rPr>
              <a:t> label encoding </a:t>
            </a:r>
            <a:r>
              <a:rPr lang="en-US" b="0" i="0" dirty="0">
                <a:solidFill>
                  <a:srgbClr val="FFFFFF"/>
                </a:solidFill>
                <a:effectLst/>
                <a:latin typeface="Nunito" panose="020F0502020204030204" pitchFamily="2" charset="0"/>
              </a:rPr>
              <a:t>is a technique that is used to convert categorical columns into numerical ones so that they can be fitted by machine learning models which only take numerical data. It is an important pre-processing step in a ML project.</a:t>
            </a:r>
            <a:endParaRPr lang="en-IN" dirty="0"/>
          </a:p>
        </p:txBody>
      </p:sp>
      <p:sp>
        <p:nvSpPr>
          <p:cNvPr id="5" name="TextBox 4">
            <a:extLst>
              <a:ext uri="{FF2B5EF4-FFF2-40B4-BE49-F238E27FC236}">
                <a16:creationId xmlns:a16="http://schemas.microsoft.com/office/drawing/2014/main" id="{51124402-EE54-F155-F787-AF82B1E24FCD}"/>
              </a:ext>
            </a:extLst>
          </p:cNvPr>
          <p:cNvSpPr txBox="1"/>
          <p:nvPr/>
        </p:nvSpPr>
        <p:spPr>
          <a:xfrm>
            <a:off x="68094" y="334233"/>
            <a:ext cx="6974732" cy="1477328"/>
          </a:xfrm>
          <a:prstGeom prst="rect">
            <a:avLst/>
          </a:prstGeom>
          <a:noFill/>
        </p:spPr>
        <p:txBody>
          <a:bodyPr wrap="square" rtlCol="0">
            <a:spAutoFit/>
          </a:bodyPr>
          <a:lstStyle/>
          <a:p>
            <a:pPr marL="285750" indent="-285750" algn="just">
              <a:buFont typeface="Wingdings" panose="05000000000000000000" pitchFamily="2" charset="2"/>
              <a:buChar char="Ø"/>
            </a:pPr>
            <a:r>
              <a:rPr lang="en-US" b="1" i="0" u="sng" dirty="0">
                <a:solidFill>
                  <a:srgbClr val="D1D5DB"/>
                </a:solidFill>
                <a:effectLst/>
                <a:latin typeface="Yu Gothic UI Semibold" panose="020B0700000000000000" pitchFamily="34" charset="-128"/>
                <a:ea typeface="Yu Gothic UI Semibold" panose="020B0700000000000000" pitchFamily="34" charset="-128"/>
              </a:rPr>
              <a:t>Ordinal Encoding</a:t>
            </a:r>
            <a:r>
              <a:rPr lang="en-US" b="1" i="0" dirty="0">
                <a:solidFill>
                  <a:srgbClr val="D1D5DB"/>
                </a:solidFill>
                <a:effectLst/>
                <a:latin typeface="Yu Gothic UI Semibold" panose="020B0700000000000000" pitchFamily="34" charset="-128"/>
                <a:ea typeface="Yu Gothic UI Semibold" panose="020B0700000000000000" pitchFamily="34" charset="-128"/>
              </a:rPr>
              <a:t>: - </a:t>
            </a:r>
            <a:r>
              <a:rPr lang="en-US" b="0" i="0" dirty="0">
                <a:solidFill>
                  <a:srgbClr val="D1D5DB"/>
                </a:solidFill>
                <a:effectLst/>
                <a:latin typeface="Söhne"/>
              </a:rPr>
              <a:t>Ordinal encoding is applied to categorical features with a clear order or ranking among the categories. Each category is assigned a numerical value based on its position in the order. This helps the model understand the hierarchy among the categories.</a:t>
            </a:r>
            <a:endParaRPr lang="en-IN" dirty="0"/>
          </a:p>
        </p:txBody>
      </p:sp>
      <p:pic>
        <p:nvPicPr>
          <p:cNvPr id="8" name="Picture 7">
            <a:extLst>
              <a:ext uri="{FF2B5EF4-FFF2-40B4-BE49-F238E27FC236}">
                <a16:creationId xmlns:a16="http://schemas.microsoft.com/office/drawing/2014/main" id="{F6A0F876-2278-B23D-80E5-C3ECC0EF1843}"/>
              </a:ext>
            </a:extLst>
          </p:cNvPr>
          <p:cNvPicPr>
            <a:picLocks noChangeAspect="1"/>
          </p:cNvPicPr>
          <p:nvPr/>
        </p:nvPicPr>
        <p:blipFill>
          <a:blip r:embed="rId2"/>
          <a:stretch>
            <a:fillRect/>
          </a:stretch>
        </p:blipFill>
        <p:spPr>
          <a:xfrm>
            <a:off x="7042826" y="585087"/>
            <a:ext cx="5149174" cy="3428571"/>
          </a:xfrm>
          <a:prstGeom prst="rect">
            <a:avLst/>
          </a:prstGeom>
          <a:ln>
            <a:noFill/>
          </a:ln>
          <a:effectLst>
            <a:softEdge rad="112500"/>
          </a:effectLst>
        </p:spPr>
      </p:pic>
      <p:sp>
        <p:nvSpPr>
          <p:cNvPr id="9" name="TextBox 8">
            <a:extLst>
              <a:ext uri="{FF2B5EF4-FFF2-40B4-BE49-F238E27FC236}">
                <a16:creationId xmlns:a16="http://schemas.microsoft.com/office/drawing/2014/main" id="{59795A8A-155B-2328-BDE5-B9E400EFC2E9}"/>
              </a:ext>
            </a:extLst>
          </p:cNvPr>
          <p:cNvSpPr txBox="1"/>
          <p:nvPr/>
        </p:nvSpPr>
        <p:spPr>
          <a:xfrm>
            <a:off x="291830" y="4501468"/>
            <a:ext cx="11663464" cy="2031325"/>
          </a:xfrm>
          <a:prstGeom prst="rect">
            <a:avLst/>
          </a:prstGeom>
          <a:noFill/>
        </p:spPr>
        <p:txBody>
          <a:bodyPr wrap="square" rtlCol="0">
            <a:spAutoFit/>
          </a:bodyPr>
          <a:lstStyle/>
          <a:p>
            <a:pPr marL="285750" indent="-285750">
              <a:buFont typeface="Wingdings" panose="05000000000000000000" pitchFamily="2" charset="2"/>
              <a:buChar char="v"/>
            </a:pPr>
            <a:r>
              <a:rPr lang="en-IN" b="1" dirty="0">
                <a:latin typeface="Bodoni MT Black" panose="02070A03080606020203" pitchFamily="18" charset="0"/>
              </a:rPr>
              <a:t>Feature Scaling  </a:t>
            </a:r>
            <a:r>
              <a:rPr lang="en-IN" dirty="0">
                <a:latin typeface="Bodoni MT Black" panose="02070A03080606020203" pitchFamily="18" charset="0"/>
              </a:rPr>
              <a:t>(</a:t>
            </a:r>
            <a:r>
              <a:rPr lang="en-IN" dirty="0"/>
              <a:t>:- -&gt;</a:t>
            </a:r>
          </a:p>
          <a:p>
            <a:endParaRPr lang="en-IN" dirty="0"/>
          </a:p>
          <a:p>
            <a:pPr marL="742950" lvl="1" indent="-285750">
              <a:buFont typeface="Wingdings" panose="05000000000000000000" pitchFamily="2" charset="2"/>
              <a:buChar char="Ø"/>
            </a:pPr>
            <a:r>
              <a:rPr lang="en-US" b="0" i="0" dirty="0">
                <a:solidFill>
                  <a:srgbClr val="D1D5DB"/>
                </a:solidFill>
                <a:effectLst/>
                <a:latin typeface="Söhne"/>
              </a:rPr>
              <a:t> </a:t>
            </a:r>
            <a:r>
              <a:rPr lang="en-US" b="0" i="0" dirty="0">
                <a:solidFill>
                  <a:srgbClr val="D1D5DB"/>
                </a:solidFill>
                <a:effectLst/>
                <a:latin typeface="Bodoni MT Black" panose="02070A03080606020203" pitchFamily="18" charset="0"/>
              </a:rPr>
              <a:t>Feature scaling </a:t>
            </a:r>
            <a:r>
              <a:rPr lang="en-US" b="0" i="0" dirty="0">
                <a:solidFill>
                  <a:srgbClr val="D1D5DB"/>
                </a:solidFill>
                <a:effectLst/>
                <a:latin typeface="Söhne"/>
              </a:rPr>
              <a:t>is a preprocessing step that standardizes the range of independent variables or features of the data. It's important because many machine learning algorithms are sensitive to the scale of the input features. Scaling ensures that all features contribute equally to the model's performance.</a:t>
            </a:r>
          </a:p>
          <a:p>
            <a:endParaRPr lang="en-IN" dirty="0"/>
          </a:p>
          <a:p>
            <a:r>
              <a:rPr lang="en-IN" dirty="0"/>
              <a:t>		</a:t>
            </a:r>
          </a:p>
        </p:txBody>
      </p:sp>
    </p:spTree>
    <p:extLst>
      <p:ext uri="{BB962C8B-B14F-4D97-AF65-F5344CB8AC3E}">
        <p14:creationId xmlns:p14="http://schemas.microsoft.com/office/powerpoint/2010/main" val="35470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17A859F-F13D-F04F-5F7A-92BFC5390CA2}"/>
              </a:ext>
            </a:extLst>
          </p:cNvPr>
          <p:cNvSpPr txBox="1"/>
          <p:nvPr/>
        </p:nvSpPr>
        <p:spPr>
          <a:xfrm>
            <a:off x="982494" y="651753"/>
            <a:ext cx="7714034" cy="2031325"/>
          </a:xfrm>
          <a:prstGeom prst="rect">
            <a:avLst/>
          </a:prstGeom>
          <a:noFill/>
        </p:spPr>
        <p:txBody>
          <a:bodyPr wrap="square" rtlCol="0">
            <a:spAutoFit/>
          </a:bodyPr>
          <a:lstStyle/>
          <a:p>
            <a:pPr lvl="2"/>
            <a:endParaRPr lang="en-IN" dirty="0"/>
          </a:p>
          <a:p>
            <a:pPr marL="1200150" lvl="2" indent="-285750">
              <a:buFont typeface="Wingdings" panose="05000000000000000000" pitchFamily="2" charset="2"/>
              <a:buChar char="v"/>
            </a:pPr>
            <a:endParaRPr lang="en-IN" dirty="0"/>
          </a:p>
          <a:p>
            <a:pPr marL="1200150" lvl="2" indent="-285750">
              <a:buFont typeface="Wingdings" panose="05000000000000000000" pitchFamily="2" charset="2"/>
              <a:buChar char="v"/>
            </a:pPr>
            <a:endParaRPr lang="en-IN" dirty="0"/>
          </a:p>
          <a:p>
            <a:pPr marL="1200150" lvl="2" indent="-285750">
              <a:buFont typeface="Wingdings" panose="05000000000000000000" pitchFamily="2" charset="2"/>
              <a:buChar char="v"/>
            </a:pPr>
            <a:endParaRPr lang="en-IN" dirty="0"/>
          </a:p>
          <a:p>
            <a:pPr marL="1200150" lvl="2" indent="-285750">
              <a:buFont typeface="Wingdings" panose="05000000000000000000" pitchFamily="2" charset="2"/>
              <a:buChar char="v"/>
            </a:pPr>
            <a:r>
              <a:rPr lang="en-IN" dirty="0"/>
              <a:t>Standard Scaler	: - -&gt;  ** Mean (0)	** </a:t>
            </a:r>
            <a:r>
              <a:rPr lang="en-IN" dirty="0" err="1"/>
              <a:t>Stdandard</a:t>
            </a:r>
            <a:r>
              <a:rPr lang="en-IN" dirty="0"/>
              <a:t> Deviation (1) </a:t>
            </a:r>
          </a:p>
          <a:p>
            <a:pPr marL="1200150" lvl="2" indent="-285750">
              <a:buFont typeface="Wingdings" panose="05000000000000000000" pitchFamily="2" charset="2"/>
              <a:buChar char="v"/>
            </a:pPr>
            <a:r>
              <a:rPr lang="en-IN" dirty="0"/>
              <a:t>Min Max Scaler : - -&gt; ** Min(0)     ** Maximum(1) </a:t>
            </a:r>
          </a:p>
          <a:p>
            <a:endParaRPr lang="en-IN" dirty="0"/>
          </a:p>
        </p:txBody>
      </p:sp>
    </p:spTree>
    <p:extLst>
      <p:ext uri="{BB962C8B-B14F-4D97-AF65-F5344CB8AC3E}">
        <p14:creationId xmlns:p14="http://schemas.microsoft.com/office/powerpoint/2010/main" val="10794012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781</TotalTime>
  <Words>786</Words>
  <Application>Microsoft Office PowerPoint</Application>
  <PresentationFormat>Widescreen</PresentationFormat>
  <Paragraphs>91</Paragraphs>
  <Slides>10</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10</vt:i4>
      </vt:variant>
    </vt:vector>
  </HeadingPairs>
  <TitlesOfParts>
    <vt:vector size="23" baseType="lpstr">
      <vt:lpstr>Yu Gothic UI Semibold</vt:lpstr>
      <vt:lpstr>Arial</vt:lpstr>
      <vt:lpstr>Bodoni MT Black</vt:lpstr>
      <vt:lpstr>Calibri</vt:lpstr>
      <vt:lpstr>Calibri Light</vt:lpstr>
      <vt:lpstr>Chiller</vt:lpstr>
      <vt:lpstr>Kristen ITC</vt:lpstr>
      <vt:lpstr>Nunito</vt:lpstr>
      <vt:lpstr>Script MT Bold</vt:lpstr>
      <vt:lpstr>Söhne</vt:lpstr>
      <vt:lpstr>source-serif-pro</vt:lpstr>
      <vt:lpstr>Wingdings</vt:lpstr>
      <vt:lpstr>Celestial</vt:lpstr>
      <vt:lpstr> Machine Learning  [Feature Engineering]    </vt:lpstr>
      <vt:lpstr>PowerPoint Presentation</vt:lpstr>
      <vt:lpstr>PowerPoint Presentation</vt:lpstr>
      <vt:lpstr>PowerPoint Presentation</vt:lpstr>
      <vt:lpstr>PowerPoint Presentation</vt:lpstr>
      <vt:lpstr> Data Cleaning:    Handling Missing Values   * Pandas    * Scikit-Learn      Outlier Detection and Handling     * Boxplot          &gt;&gt; IQR(Inter Quartile Range)     * (Q1)  25  percentile    * (Q2)  50 Percentile   *(Q3)  75 percentile    * IQR = Q3 – Q1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&gt;&gt; Intermediate Machine learning</dc:title>
  <dc:creator>ganesh pinnamaneni</dc:creator>
  <cp:lastModifiedBy>ganesh pinnamaneni</cp:lastModifiedBy>
  <cp:revision>2</cp:revision>
  <dcterms:created xsi:type="dcterms:W3CDTF">2024-01-02T07:36:59Z</dcterms:created>
  <dcterms:modified xsi:type="dcterms:W3CDTF">2024-01-21T17:30:53Z</dcterms:modified>
</cp:coreProperties>
</file>

<file path=docProps/thumbnail.jpeg>
</file>